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60" r:id="rId5"/>
    <p:sldId id="261" r:id="rId6"/>
    <p:sldId id="262" r:id="rId7"/>
    <p:sldId id="282" r:id="rId8"/>
    <p:sldId id="281" r:id="rId9"/>
    <p:sldId id="280" r:id="rId10"/>
    <p:sldId id="263" r:id="rId11"/>
    <p:sldId id="283" r:id="rId12"/>
    <p:sldId id="286" r:id="rId13"/>
    <p:sldId id="285" r:id="rId14"/>
    <p:sldId id="266" r:id="rId15"/>
    <p:sldId id="278" r:id="rId16"/>
    <p:sldId id="273" r:id="rId17"/>
    <p:sldId id="277" r:id="rId18"/>
    <p:sldId id="276" r:id="rId19"/>
    <p:sldId id="275" r:id="rId20"/>
    <p:sldId id="269" r:id="rId21"/>
    <p:sldId id="284" r:id="rId22"/>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102" d="100"/>
          <a:sy n="102" d="100"/>
        </p:scale>
        <p:origin x="272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1356" y="1237197"/>
            <a:ext cx="9089103" cy="2631887"/>
          </a:xfrm>
        </p:spPr>
        <p:txBody>
          <a:bodyPr anchor="b">
            <a:normAutofit/>
          </a:bodyPr>
          <a:lstStyle>
            <a:lvl1pPr algn="ctr">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801356" y="3970580"/>
            <a:ext cx="9089103"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6873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01366" y="4728240"/>
            <a:ext cx="9091868" cy="903187"/>
          </a:xfrm>
        </p:spPr>
        <p:txBody>
          <a:bodyPr anchor="b">
            <a:normAutofit/>
          </a:bodyPr>
          <a:lstStyle>
            <a:lvl1pPr>
              <a:defRPr sz="3086"/>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01366" y="684893"/>
            <a:ext cx="9091868" cy="372553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6" y="5631427"/>
            <a:ext cx="9090495" cy="752299"/>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4297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01355" y="671973"/>
            <a:ext cx="9079765" cy="3775273"/>
          </a:xfrm>
        </p:spPr>
        <p:txBody>
          <a:bodyPr anchor="ctr"/>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7" y="4635035"/>
            <a:ext cx="9079764" cy="1755090"/>
          </a:xfrm>
        </p:spPr>
        <p:txBody>
          <a:bodyPr anchor="ct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7499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68260" y="671971"/>
            <a:ext cx="8158078" cy="3299122"/>
          </a:xfrm>
        </p:spPr>
        <p:txBody>
          <a:bodyPr anchor="ctr"/>
          <a:lstStyle>
            <a:lvl1pPr>
              <a:defRPr sz="3527"/>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508925" y="3979392"/>
            <a:ext cx="7675356" cy="470481"/>
          </a:xfrm>
        </p:spPr>
        <p:txBody>
          <a:bodyPr anchor="t">
            <a:normAutofit/>
          </a:bodyPr>
          <a:lstStyle>
            <a:lvl1pPr marL="0" indent="0" algn="r">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801354" y="4635037"/>
            <a:ext cx="9079765" cy="1748690"/>
          </a:xfrm>
        </p:spPr>
        <p:txBody>
          <a:bodyPr anchor="ctr">
            <a:normAutofit/>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0" name="TextBox 9"/>
          <p:cNvSpPr txBox="1"/>
          <p:nvPr/>
        </p:nvSpPr>
        <p:spPr>
          <a:xfrm>
            <a:off x="590768" y="707410"/>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14" name="TextBox 13"/>
          <p:cNvSpPr txBox="1"/>
          <p:nvPr/>
        </p:nvSpPr>
        <p:spPr>
          <a:xfrm>
            <a:off x="9291869" y="3387828"/>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18" dirty="0">
                <a:solidFill>
                  <a:schemeClr val="tx1"/>
                </a:solidFill>
                <a:effectLst/>
              </a:rPr>
              <a:t>”</a:t>
            </a:r>
          </a:p>
        </p:txBody>
      </p:sp>
    </p:spTree>
    <p:extLst>
      <p:ext uri="{BB962C8B-B14F-4D97-AF65-F5344CB8AC3E}">
        <p14:creationId xmlns:p14="http://schemas.microsoft.com/office/powerpoint/2010/main" val="3527159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01366" y="2344561"/>
            <a:ext cx="9081137" cy="2768833"/>
          </a:xfrm>
        </p:spPr>
        <p:txBody>
          <a:bodyPr anchor="b"/>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5" y="5126377"/>
            <a:ext cx="9079765" cy="1257349"/>
          </a:xfrm>
        </p:spPr>
        <p:txBody>
          <a:bodyPr anchor="t"/>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29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801354" y="671973"/>
            <a:ext cx="9079765" cy="146118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801356" y="2301987"/>
            <a:ext cx="2893030" cy="907541"/>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801356" y="3209526"/>
            <a:ext cx="2893030"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3897950" y="2301986"/>
            <a:ext cx="2892681"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3897950" y="3209526"/>
            <a:ext cx="2893789"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6992209" y="2301986"/>
            <a:ext cx="2886238"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6994882" y="3209526"/>
            <a:ext cx="2886238"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27583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801355" y="671973"/>
            <a:ext cx="9079765" cy="146118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801356" y="4397296"/>
            <a:ext cx="2893029"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57650" y="2306302"/>
            <a:ext cx="2578287"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801356" y="5032518"/>
            <a:ext cx="2893029"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3896042" y="4397296"/>
            <a:ext cx="2893053"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006796" y="2306302"/>
            <a:ext cx="2569933"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894854" y="5032517"/>
            <a:ext cx="2894240"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6992319" y="4397296"/>
            <a:ext cx="2885088"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149628" y="2306302"/>
            <a:ext cx="257132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6992208" y="5032519"/>
            <a:ext cx="2888911" cy="1351206"/>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16008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829602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671971"/>
            <a:ext cx="2229791" cy="5711756"/>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01356" y="671971"/>
            <a:ext cx="6716326"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119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93389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77990" y="724472"/>
            <a:ext cx="8535834" cy="3144614"/>
          </a:xfrm>
        </p:spPr>
        <p:txBody>
          <a:bodyPr anchor="b">
            <a:normAutofit/>
          </a:bodyPr>
          <a:lstStyle>
            <a:lvl1pPr>
              <a:defRPr sz="374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77990" y="3970582"/>
            <a:ext cx="8535834" cy="1653678"/>
          </a:xfrm>
        </p:spPr>
        <p:txBody>
          <a:bodyPr/>
          <a:lstStyle>
            <a:lvl1pPr marL="0" indent="0" algn="ctr">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39281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2023"/>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01356" y="2301986"/>
            <a:ext cx="4477726"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3785" y="2301986"/>
            <a:ext cx="4467335"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8829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70382" y="2301986"/>
            <a:ext cx="4209756"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801355" y="3210197"/>
            <a:ext cx="4478782"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81757" y="2301986"/>
            <a:ext cx="4199363"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5412730" y="3210197"/>
            <a:ext cx="4468390"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3831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3794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2241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4366" y="671971"/>
            <a:ext cx="3448388" cy="2603888"/>
          </a:xfrm>
        </p:spPr>
        <p:txBody>
          <a:bodyPr anchor="b">
            <a:normAutofit/>
          </a:bodyPr>
          <a:lstStyle>
            <a:lvl1pPr>
              <a:defRPr sz="3086"/>
            </a:lvl1pPr>
          </a:lstStyle>
          <a:p>
            <a:r>
              <a:rPr lang="ja-JP" altLang="en-US"/>
              <a:t>マスター タイトルの書式設定</a:t>
            </a:r>
            <a:endParaRPr lang="en-US" dirty="0"/>
          </a:p>
        </p:txBody>
      </p:sp>
      <p:sp>
        <p:nvSpPr>
          <p:cNvPr id="3" name="Content Placeholder 2"/>
          <p:cNvSpPr>
            <a:spLocks noGrp="1"/>
          </p:cNvSpPr>
          <p:nvPr>
            <p:ph idx="1"/>
          </p:nvPr>
        </p:nvSpPr>
        <p:spPr>
          <a:xfrm>
            <a:off x="4453225" y="671971"/>
            <a:ext cx="5427895" cy="571175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04366" y="3275861"/>
            <a:ext cx="3448388" cy="3107865"/>
          </a:xfrm>
        </p:spPr>
        <p:txBody>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00354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04367" y="671971"/>
            <a:ext cx="4873057" cy="2603888"/>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138593" y="836526"/>
            <a:ext cx="3469154" cy="538264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5" y="3275859"/>
            <a:ext cx="4877312" cy="3107866"/>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8058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1357" y="671973"/>
            <a:ext cx="9079764" cy="146202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01355" y="2310522"/>
            <a:ext cx="9079765" cy="407320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733892" y="6485223"/>
            <a:ext cx="2405658"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3"/>
          </p:nvPr>
        </p:nvSpPr>
        <p:spPr>
          <a:xfrm>
            <a:off x="801356" y="6485223"/>
            <a:ext cx="5851790" cy="402483"/>
          </a:xfrm>
          <a:prstGeom prst="rect">
            <a:avLst/>
          </a:prstGeom>
        </p:spPr>
        <p:txBody>
          <a:bodyPr vert="horz" lIns="91440" tIns="45720" rIns="91440" bIns="45720" rtlCol="0" anchor="ctr"/>
          <a:lstStyle>
            <a:lvl1pPr algn="l">
              <a:defRPr sz="11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220297" y="6485223"/>
            <a:ext cx="660824"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5870359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1007943" rtl="0" eaLnBrk="1" latinLnBrk="0" hangingPunct="1">
        <a:lnSpc>
          <a:spcPct val="90000"/>
        </a:lnSpc>
        <a:spcBef>
          <a:spcPct val="0"/>
        </a:spcBef>
        <a:buNone/>
        <a:defRPr kumimoji="1" sz="3748"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51986" indent="-251986" algn="l" defTabSz="1007943" rtl="0" eaLnBrk="1" latinLnBrk="0" hangingPunct="1">
        <a:lnSpc>
          <a:spcPct val="120000"/>
        </a:lnSpc>
        <a:spcBef>
          <a:spcPts val="1102"/>
        </a:spcBef>
        <a:buFont typeface="Arial" panose="020B0604020202020204" pitchFamily="34" charset="0"/>
        <a:buChar char="•"/>
        <a:defRPr kumimoji="1" sz="2205" kern="1200">
          <a:solidFill>
            <a:schemeClr val="tx1"/>
          </a:solidFill>
          <a:effectLst>
            <a:outerShdw blurRad="50800" dist="38100" dir="2700000" algn="tl" rotWithShape="0">
              <a:srgbClr val="000000">
                <a:alpha val="48000"/>
              </a:srgbClr>
            </a:outerShdw>
          </a:effectLst>
          <a:latin typeface="+mn-lt"/>
          <a:ea typeface="+mn-ea"/>
          <a:cs typeface="+mn-cs"/>
        </a:defRPr>
      </a:lvl1pPr>
      <a:lvl2pPr marL="755957" indent="-251986" algn="l" defTabSz="1007943" rtl="0" eaLnBrk="1" latinLnBrk="0" hangingPunct="1">
        <a:lnSpc>
          <a:spcPct val="120000"/>
        </a:lnSpc>
        <a:spcBef>
          <a:spcPts val="551"/>
        </a:spcBef>
        <a:buFont typeface="Arial" panose="020B0604020202020204" pitchFamily="34" charset="0"/>
        <a:buChar char="•"/>
        <a:defRPr kumimoji="1" sz="1984" kern="1200">
          <a:solidFill>
            <a:schemeClr val="tx1"/>
          </a:solidFill>
          <a:effectLst>
            <a:outerShdw blurRad="50800" dist="38100" dir="2700000" algn="tl" rotWithShape="0">
              <a:srgbClr val="000000">
                <a:alpha val="48000"/>
              </a:srgbClr>
            </a:outerShdw>
          </a:effectLst>
          <a:latin typeface="+mn-lt"/>
          <a:ea typeface="+mn-ea"/>
          <a:cs typeface="+mn-cs"/>
        </a:defRPr>
      </a:lvl2pPr>
      <a:lvl3pPr marL="1259929" indent="-251986" algn="l" defTabSz="1007943" rtl="0" eaLnBrk="1" latinLnBrk="0" hangingPunct="1">
        <a:lnSpc>
          <a:spcPct val="120000"/>
        </a:lnSpc>
        <a:spcBef>
          <a:spcPts val="551"/>
        </a:spcBef>
        <a:buFont typeface="Arial" panose="020B0604020202020204" pitchFamily="34" charset="0"/>
        <a:buChar char="•"/>
        <a:defRPr kumimoji="1" sz="1764" kern="1200">
          <a:solidFill>
            <a:schemeClr val="tx1"/>
          </a:solidFill>
          <a:effectLst>
            <a:outerShdw blurRad="50800" dist="38100" dir="2700000" algn="tl" rotWithShape="0">
              <a:srgbClr val="000000">
                <a:alpha val="48000"/>
              </a:srgbClr>
            </a:outerShdw>
          </a:effectLst>
          <a:latin typeface="+mn-lt"/>
          <a:ea typeface="+mn-ea"/>
          <a:cs typeface="+mn-cs"/>
        </a:defRPr>
      </a:lvl3pPr>
      <a:lvl4pPr marL="1763900" indent="-251986" algn="l" defTabSz="1007943" rtl="0" eaLnBrk="1" latinLnBrk="0" hangingPunct="1">
        <a:lnSpc>
          <a:spcPct val="120000"/>
        </a:lnSpc>
        <a:spcBef>
          <a:spcPts val="551"/>
        </a:spcBef>
        <a:buFont typeface="Arial" panose="020B0604020202020204" pitchFamily="34" charset="0"/>
        <a:buChar char="•"/>
        <a:defRPr kumimoji="1" sz="1543" kern="1200">
          <a:solidFill>
            <a:schemeClr val="tx1"/>
          </a:solidFill>
          <a:effectLst>
            <a:outerShdw blurRad="50800" dist="38100" dir="2700000" algn="tl" rotWithShape="0">
              <a:srgbClr val="000000">
                <a:alpha val="48000"/>
              </a:srgbClr>
            </a:outerShdw>
          </a:effectLst>
          <a:latin typeface="+mn-lt"/>
          <a:ea typeface="+mn-ea"/>
          <a:cs typeface="+mn-cs"/>
        </a:defRPr>
      </a:lvl4pPr>
      <a:lvl5pPr marL="2267872"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5pPr>
      <a:lvl6pPr marL="2771844"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6pPr>
      <a:lvl7pPr marL="3275815"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7pPr>
      <a:lvl8pPr marL="3779787"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8pPr>
      <a:lvl9pPr marL="4283758"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22B52D-371B-4C7F-8F3B-0981CAAA93EF}"/>
              </a:ext>
            </a:extLst>
          </p:cNvPr>
          <p:cNvSpPr>
            <a:spLocks noGrp="1"/>
          </p:cNvSpPr>
          <p:nvPr>
            <p:ph type="ctrTitle"/>
          </p:nvPr>
        </p:nvSpPr>
        <p:spPr>
          <a:xfrm>
            <a:off x="818724" y="638220"/>
            <a:ext cx="9054363" cy="3141617"/>
          </a:xfrm>
        </p:spPr>
        <p:txBody>
          <a:bodyPr>
            <a:normAutofit fontScale="90000"/>
          </a:bodyPr>
          <a:lstStyle/>
          <a:p>
            <a:pPr algn="ctr"/>
            <a:r>
              <a:rPr lang="en-US" altLang="ja-JP" sz="11500" dirty="0">
                <a:latin typeface="メイリオ" panose="020B0604030504040204" pitchFamily="50" charset="-128"/>
                <a:ea typeface="メイリオ" panose="020B0604030504040204" pitchFamily="50" charset="-128"/>
              </a:rPr>
              <a:t>Portfolio</a:t>
            </a:r>
            <a:endParaRPr kumimoji="1" lang="ja-JP" altLang="en-US" sz="11500" dirty="0">
              <a:latin typeface="メイリオ" panose="020B0604030504040204" pitchFamily="50" charset="-128"/>
              <a:ea typeface="メイリオ" panose="020B0604030504040204" pitchFamily="50" charset="-128"/>
            </a:endParaRPr>
          </a:p>
        </p:txBody>
      </p:sp>
      <p:sp>
        <p:nvSpPr>
          <p:cNvPr id="3" name="字幕 2">
            <a:extLst>
              <a:ext uri="{FF2B5EF4-FFF2-40B4-BE49-F238E27FC236}">
                <a16:creationId xmlns:a16="http://schemas.microsoft.com/office/drawing/2014/main" id="{1D1B5FA6-791C-4DFF-87CB-AE5E01FE492F}"/>
              </a:ext>
            </a:extLst>
          </p:cNvPr>
          <p:cNvSpPr>
            <a:spLocks noGrp="1"/>
          </p:cNvSpPr>
          <p:nvPr>
            <p:ph type="subTitle" idx="1"/>
          </p:nvPr>
        </p:nvSpPr>
        <p:spPr>
          <a:xfrm>
            <a:off x="1871067" y="5125010"/>
            <a:ext cx="8018860" cy="1825171"/>
          </a:xfrm>
        </p:spPr>
        <p:txBody>
          <a:bodyPr/>
          <a:lstStyle/>
          <a:p>
            <a:pPr algn="r"/>
            <a:r>
              <a:rPr kumimoji="1" lang="ja-JP" altLang="en-US" dirty="0">
                <a:latin typeface="メイリオ" panose="020B0604030504040204" pitchFamily="50" charset="-128"/>
                <a:ea typeface="メイリオ" panose="020B0604030504040204" pitchFamily="50" charset="-128"/>
              </a:rPr>
              <a:t>福岡情報</a:t>
            </a:r>
            <a:r>
              <a:rPr kumimoji="1" lang="en-US" altLang="ja-JP" dirty="0">
                <a:latin typeface="メイリオ" panose="020B0604030504040204" pitchFamily="50" charset="-128"/>
                <a:ea typeface="メイリオ" panose="020B0604030504040204" pitchFamily="50" charset="-128"/>
              </a:rPr>
              <a:t>IT</a:t>
            </a:r>
            <a:r>
              <a:rPr kumimoji="1" lang="ja-JP" altLang="en-US" dirty="0">
                <a:latin typeface="メイリオ" panose="020B0604030504040204" pitchFamily="50" charset="-128"/>
                <a:ea typeface="メイリオ" panose="020B0604030504040204" pitchFamily="50" charset="-128"/>
              </a:rPr>
              <a:t>クリエイター専門学校</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ゲーム・クリエイターコース</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浜松　廉斗</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7153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9D85B7C-1579-5943-3513-7C6470CB67CC}"/>
              </a:ext>
            </a:extLst>
          </p:cNvPr>
          <p:cNvSpPr txBox="1"/>
          <p:nvPr/>
        </p:nvSpPr>
        <p:spPr>
          <a:xfrm>
            <a:off x="686889" y="516528"/>
            <a:ext cx="804579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モンスターの状態制御</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基本システム</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7AB667B-D591-7734-B093-62862E787D91}"/>
              </a:ext>
            </a:extLst>
          </p:cNvPr>
          <p:cNvSpPr txBox="1"/>
          <p:nvPr/>
        </p:nvSpPr>
        <p:spPr>
          <a:xfrm>
            <a:off x="686889" y="1404803"/>
            <a:ext cx="8106706" cy="113877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プレイヤーのステートパターンを流用</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前述で紹介したプレイヤーの基本システムの</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を流用し、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状態制御の管理をプレイヤーとほぼ変わらない状態にした。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9835F7A-0BBF-754F-5169-38BE09B1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3" y="3666960"/>
            <a:ext cx="4633362" cy="2423370"/>
          </a:xfrm>
          <a:prstGeom prst="rect">
            <a:avLst/>
          </a:prstGeom>
        </p:spPr>
      </p:pic>
      <p:pic>
        <p:nvPicPr>
          <p:cNvPr id="9" name="図 8" descr="テキスト&#10;&#10;自動的に生成された説明">
            <a:extLst>
              <a:ext uri="{FF2B5EF4-FFF2-40B4-BE49-F238E27FC236}">
                <a16:creationId xmlns:a16="http://schemas.microsoft.com/office/drawing/2014/main" id="{0AB12361-A292-A1CB-C169-9188C0DAD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09" y="3666960"/>
            <a:ext cx="4633362" cy="2423370"/>
          </a:xfrm>
          <a:prstGeom prst="rect">
            <a:avLst/>
          </a:prstGeom>
        </p:spPr>
      </p:pic>
      <p:sp>
        <p:nvSpPr>
          <p:cNvPr id="10" name="テキスト ボックス 9">
            <a:extLst>
              <a:ext uri="{FF2B5EF4-FFF2-40B4-BE49-F238E27FC236}">
                <a16:creationId xmlns:a16="http://schemas.microsoft.com/office/drawing/2014/main" id="{E6641603-DFBB-3FAB-F3A9-4ED06EE44793}"/>
              </a:ext>
            </a:extLst>
          </p:cNvPr>
          <p:cNvSpPr txBox="1"/>
          <p:nvPr/>
        </p:nvSpPr>
        <p:spPr>
          <a:xfrm>
            <a:off x="5478809" y="3297628"/>
            <a:ext cx="2413225"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MonsterStateIdle.cs</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AAB159-FF36-305F-C601-EABA65DCB761}"/>
              </a:ext>
            </a:extLst>
          </p:cNvPr>
          <p:cNvSpPr txBox="1"/>
          <p:nvPr/>
        </p:nvSpPr>
        <p:spPr>
          <a:xfrm>
            <a:off x="579642" y="3297628"/>
            <a:ext cx="1368773"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Monster.cs</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0BBCF7B-B055-88AA-59F1-AFC6E1128227}"/>
              </a:ext>
            </a:extLst>
          </p:cNvPr>
          <p:cNvSpPr txBox="1"/>
          <p:nvPr/>
        </p:nvSpPr>
        <p:spPr>
          <a:xfrm>
            <a:off x="1419991" y="6581482"/>
            <a:ext cx="785182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Monster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712062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7146508"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モンスターの状態制御</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の制御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モンスターに視野角を作成</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1507956" y="3462577"/>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2209212" y="4233874"/>
            <a:ext cx="2305990"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乗算記号 14">
            <a:extLst>
              <a:ext uri="{FF2B5EF4-FFF2-40B4-BE49-F238E27FC236}">
                <a16:creationId xmlns:a16="http://schemas.microsoft.com/office/drawing/2014/main" id="{6FFECDDC-DE42-A076-0D3A-F14A4E129581}"/>
              </a:ext>
            </a:extLst>
          </p:cNvPr>
          <p:cNvSpPr/>
          <p:nvPr/>
        </p:nvSpPr>
        <p:spPr>
          <a:xfrm>
            <a:off x="933254" y="2677212"/>
            <a:ext cx="4864231" cy="5439266"/>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025" y="5116714"/>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2651811" y="4817235"/>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3113476" y="3646294"/>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4631099"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1724893"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3154458" y="688304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9603" y="4051378"/>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5345906" y="4153188"/>
            <a:ext cx="531427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5645638" y="5280049"/>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7889186" y="5280049"/>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spTree>
    <p:extLst>
      <p:ext uri="{BB962C8B-B14F-4D97-AF65-F5344CB8AC3E}">
        <p14:creationId xmlns:p14="http://schemas.microsoft.com/office/powerpoint/2010/main" val="186952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モンスターの状態制御</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当たり判定</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161482"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モンスターにメッシュコライダーを追加</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モンスターの当たり判定はアセットの</a:t>
            </a:r>
            <a:r>
              <a:rPr kumimoji="1" lang="en-US" altLang="ja-JP" sz="2000" dirty="0" err="1">
                <a:latin typeface="メイリオ" panose="020B0604030504040204" pitchFamily="50" charset="-128"/>
                <a:ea typeface="メイリオ" panose="020B0604030504040204" pitchFamily="50" charset="-128"/>
              </a:rPr>
              <a:t>SAColliderBuilder</a:t>
            </a:r>
            <a:r>
              <a:rPr kumimoji="1" lang="ja-JP" altLang="en-US" sz="2000" dirty="0">
                <a:latin typeface="メイリオ" panose="020B0604030504040204" pitchFamily="50" charset="-128"/>
                <a:ea typeface="メイリオ" panose="020B0604030504040204" pitchFamily="50" charset="-128"/>
              </a:rPr>
              <a:t>を使用した。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モンスターに設置された当たり判定にタグを付与して肉質を管理している。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武器側でモンスターの肉質の情報を取得し、攻撃力を変化させている。</a:t>
            </a:r>
            <a:endParaRPr kumimoji="1" lang="en-US" altLang="ja-JP" sz="2000" dirty="0">
              <a:latin typeface="メイリオ" panose="020B0604030504040204" pitchFamily="50" charset="-128"/>
              <a:ea typeface="メイリオ" panose="020B0604030504040204" pitchFamily="50" charset="-128"/>
            </a:endParaRPr>
          </a:p>
        </p:txBody>
      </p:sp>
      <p:pic>
        <p:nvPicPr>
          <p:cNvPr id="7" name="グラフィックス 6" descr="ティラノサウルス レックス 単色塗りつぶし">
            <a:extLst>
              <a:ext uri="{FF2B5EF4-FFF2-40B4-BE49-F238E27FC236}">
                <a16:creationId xmlns:a16="http://schemas.microsoft.com/office/drawing/2014/main" id="{6E0FFB4D-C6D8-4A6F-A072-C3EA00242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5906" y="3619060"/>
            <a:ext cx="3527781" cy="3527781"/>
          </a:xfrm>
          <a:prstGeom prst="rect">
            <a:avLst/>
          </a:prstGeom>
        </p:spPr>
      </p:pic>
      <p:pic>
        <p:nvPicPr>
          <p:cNvPr id="9" name="グラフィックス 8" descr="線矢印: 直線 単色塗りつぶし">
            <a:extLst>
              <a:ext uri="{FF2B5EF4-FFF2-40B4-BE49-F238E27FC236}">
                <a16:creationId xmlns:a16="http://schemas.microsoft.com/office/drawing/2014/main" id="{87AAF9E0-EB08-4919-B73E-3B2C40F33B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834756" y="4222841"/>
            <a:ext cx="1293426" cy="1293426"/>
          </a:xfrm>
          <a:prstGeom prst="rect">
            <a:avLst/>
          </a:prstGeom>
        </p:spPr>
      </p:pic>
      <p:sp>
        <p:nvSpPr>
          <p:cNvPr id="10" name="テキスト ボックス 9">
            <a:extLst>
              <a:ext uri="{FF2B5EF4-FFF2-40B4-BE49-F238E27FC236}">
                <a16:creationId xmlns:a16="http://schemas.microsoft.com/office/drawing/2014/main" id="{DF3C6D35-FF8F-4CB0-A6F9-4A78DB26A31D}"/>
              </a:ext>
            </a:extLst>
          </p:cNvPr>
          <p:cNvSpPr txBox="1"/>
          <p:nvPr/>
        </p:nvSpPr>
        <p:spPr>
          <a:xfrm>
            <a:off x="4069920" y="4222841"/>
            <a:ext cx="823096"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攻撃</a:t>
            </a:r>
          </a:p>
        </p:txBody>
      </p:sp>
      <p:sp>
        <p:nvSpPr>
          <p:cNvPr id="11" name="楕円 10">
            <a:extLst>
              <a:ext uri="{FF2B5EF4-FFF2-40B4-BE49-F238E27FC236}">
                <a16:creationId xmlns:a16="http://schemas.microsoft.com/office/drawing/2014/main" id="{B8383A47-BE77-40C4-A96A-1D78AB8DE327}"/>
              </a:ext>
            </a:extLst>
          </p:cNvPr>
          <p:cNvSpPr/>
          <p:nvPr/>
        </p:nvSpPr>
        <p:spPr>
          <a:xfrm>
            <a:off x="5110740" y="4120985"/>
            <a:ext cx="1949936" cy="1293427"/>
          </a:xfrm>
          <a:prstGeom prst="ellipse">
            <a:avLst/>
          </a:prstGeom>
          <a:noFill/>
          <a:ln w="381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4C7BCA-B6F7-4D81-B727-C94B510B44A2}"/>
              </a:ext>
            </a:extLst>
          </p:cNvPr>
          <p:cNvSpPr txBox="1"/>
          <p:nvPr/>
        </p:nvSpPr>
        <p:spPr>
          <a:xfrm>
            <a:off x="4466961" y="6623621"/>
            <a:ext cx="761362" cy="523220"/>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Tail</a:t>
            </a:r>
            <a:endParaRPr kumimoji="1" lang="ja-JP" altLang="en-US" sz="2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D4009736-B315-47B5-A204-CFAA2D212480}"/>
              </a:ext>
            </a:extLst>
          </p:cNvPr>
          <p:cNvSpPr txBox="1"/>
          <p:nvPr/>
        </p:nvSpPr>
        <p:spPr>
          <a:xfrm>
            <a:off x="1122158" y="4258018"/>
            <a:ext cx="226215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部位のタグを取得前</a:t>
            </a:r>
          </a:p>
        </p:txBody>
      </p:sp>
      <p:pic>
        <p:nvPicPr>
          <p:cNvPr id="26" name="グラフィックス 25" descr="線矢印: 時計回りの曲線 単色塗りつぶし">
            <a:extLst>
              <a:ext uri="{FF2B5EF4-FFF2-40B4-BE49-F238E27FC236}">
                <a16:creationId xmlns:a16="http://schemas.microsoft.com/office/drawing/2014/main" id="{170FD526-90D4-45F5-9630-A291CBC11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058434" y="5287286"/>
            <a:ext cx="1466264" cy="1466264"/>
          </a:xfrm>
          <a:prstGeom prst="rect">
            <a:avLst/>
          </a:prstGeom>
        </p:spPr>
      </p:pic>
      <p:sp>
        <p:nvSpPr>
          <p:cNvPr id="28" name="テキスト ボックス 27">
            <a:extLst>
              <a:ext uri="{FF2B5EF4-FFF2-40B4-BE49-F238E27FC236}">
                <a16:creationId xmlns:a16="http://schemas.microsoft.com/office/drawing/2014/main" id="{7EA44563-2DCE-41D8-A4B8-096D859F1AEF}"/>
              </a:ext>
            </a:extLst>
          </p:cNvPr>
          <p:cNvSpPr txBox="1"/>
          <p:nvPr/>
        </p:nvSpPr>
        <p:spPr>
          <a:xfrm>
            <a:off x="1491876" y="4716596"/>
            <a:ext cx="1522725"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endParaRPr kumimoji="1" lang="ja-JP" altLang="en-US" dirty="0">
              <a:latin typeface="メイリオ" panose="020B0604030504040204" pitchFamily="50" charset="-128"/>
              <a:ea typeface="メイリオ" panose="020B0604030504040204" pitchFamily="50" charset="-128"/>
            </a:endParaRPr>
          </a:p>
        </p:txBody>
      </p:sp>
      <p:pic>
        <p:nvPicPr>
          <p:cNvPr id="29" name="グラフィックス 28" descr="線矢印: 直線 単色塗りつぶし">
            <a:extLst>
              <a:ext uri="{FF2B5EF4-FFF2-40B4-BE49-F238E27FC236}">
                <a16:creationId xmlns:a16="http://schemas.microsoft.com/office/drawing/2014/main" id="{6575C817-EDDC-4A04-A799-D11ED72580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726242" y="5143022"/>
            <a:ext cx="910451" cy="910451"/>
          </a:xfrm>
          <a:prstGeom prst="rect">
            <a:avLst/>
          </a:prstGeom>
        </p:spPr>
      </p:pic>
      <p:sp>
        <p:nvSpPr>
          <p:cNvPr id="30" name="テキスト ボックス 29">
            <a:extLst>
              <a:ext uri="{FF2B5EF4-FFF2-40B4-BE49-F238E27FC236}">
                <a16:creationId xmlns:a16="http://schemas.microsoft.com/office/drawing/2014/main" id="{9D6645C5-DED9-446A-B339-177E55730A99}"/>
              </a:ext>
            </a:extLst>
          </p:cNvPr>
          <p:cNvSpPr txBox="1"/>
          <p:nvPr/>
        </p:nvSpPr>
        <p:spPr>
          <a:xfrm>
            <a:off x="1491875" y="6254289"/>
            <a:ext cx="22873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1.1;</a:t>
            </a:r>
            <a:endParaRPr kumimoji="1" lang="ja-JP" altLang="en-US"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2A9E831-ACB4-48FD-B5D0-83E965C73920}"/>
              </a:ext>
            </a:extLst>
          </p:cNvPr>
          <p:cNvSpPr txBox="1"/>
          <p:nvPr/>
        </p:nvSpPr>
        <p:spPr>
          <a:xfrm>
            <a:off x="2375887" y="5275081"/>
            <a:ext cx="1943353"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Tail</a:t>
            </a:r>
            <a:r>
              <a:rPr kumimoji="1" lang="ja-JP" altLang="en-US" dirty="0">
                <a:latin typeface="メイリオ" panose="020B0604030504040204" pitchFamily="50" charset="-128"/>
                <a:ea typeface="メイリオ" panose="020B0604030504040204" pitchFamily="50" charset="-128"/>
              </a:rPr>
              <a:t>のタグを取得</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攻撃倍率を変更</a:t>
            </a:r>
          </a:p>
        </p:txBody>
      </p:sp>
    </p:spTree>
    <p:extLst>
      <p:ext uri="{BB962C8B-B14F-4D97-AF65-F5344CB8AC3E}">
        <p14:creationId xmlns:p14="http://schemas.microsoft.com/office/powerpoint/2010/main" val="24126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EFD51E-E76A-4D25-8B42-BC591C6849AB}"/>
              </a:ext>
            </a:extLst>
          </p:cNvPr>
          <p:cNvSpPr txBox="1"/>
          <p:nvPr/>
        </p:nvSpPr>
        <p:spPr>
          <a:xfrm>
            <a:off x="2291223" y="2718008"/>
            <a:ext cx="6109365" cy="2123658"/>
          </a:xfrm>
          <a:prstGeom prst="rect">
            <a:avLst/>
          </a:prstGeom>
          <a:noFill/>
        </p:spPr>
        <p:txBody>
          <a:bodyPr wrap="none" rtlCol="0">
            <a:spAutoFit/>
          </a:bodyPr>
          <a:lstStyle/>
          <a:p>
            <a:pPr algn="ctr"/>
            <a:r>
              <a:rPr kumimoji="1" lang="ja-JP" altLang="en-US" sz="6600" dirty="0">
                <a:latin typeface="メイリオ" panose="020B0604030504040204" pitchFamily="50" charset="-128"/>
                <a:ea typeface="メイリオ" panose="020B0604030504040204" pitchFamily="50" charset="-128"/>
              </a:rPr>
              <a:t>ゲーム作品一覧</a:t>
            </a:r>
            <a:endParaRPr kumimoji="1" lang="en-US" altLang="ja-JP" sz="6600" dirty="0">
              <a:latin typeface="メイリオ" panose="020B0604030504040204" pitchFamily="50" charset="-128"/>
              <a:ea typeface="メイリオ" panose="020B0604030504040204" pitchFamily="50" charset="-128"/>
            </a:endParaRPr>
          </a:p>
          <a:p>
            <a:pPr algn="ctr"/>
            <a:r>
              <a:rPr kumimoji="1" lang="en-US" altLang="ja-JP" sz="6600" dirty="0">
                <a:latin typeface="メイリオ" panose="020B0604030504040204" pitchFamily="50" charset="-128"/>
                <a:ea typeface="メイリオ" panose="020B0604030504040204" pitchFamily="50" charset="-128"/>
              </a:rPr>
              <a:t>(</a:t>
            </a:r>
            <a:r>
              <a:rPr kumimoji="1" lang="ja-JP" altLang="en-US" sz="6600" dirty="0">
                <a:latin typeface="メイリオ" panose="020B0604030504040204" pitchFamily="50" charset="-128"/>
                <a:ea typeface="メイリオ" panose="020B0604030504040204" pitchFamily="50" charset="-128"/>
              </a:rPr>
              <a:t>新しい順</a:t>
            </a:r>
            <a:r>
              <a:rPr kumimoji="1" lang="en-US" altLang="ja-JP" sz="6600" dirty="0">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2209155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21674"/>
            <a:ext cx="6365845" cy="4154984"/>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キツネたろう二世の大冒険</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2023/09/04</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2023/12/08</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バージョン管理、プレイヤーの制御、</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2D</a:t>
            </a:r>
            <a:r>
              <a:rPr kumimoji="1" lang="ja-JP" altLang="en-US" sz="2200" dirty="0">
                <a:latin typeface="メイリオ" panose="020B0604030504040204" pitchFamily="50" charset="-128"/>
                <a:ea typeface="メイリオ" panose="020B0604030504040204" pitchFamily="50" charset="-128"/>
              </a:rPr>
              <a:t>視点のステージ作成</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シーン管理</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pPr lvl="1"/>
            <a:r>
              <a:rPr kumimoji="1" lang="en-US" altLang="ja-JP" sz="2200" dirty="0">
                <a:latin typeface="メイリオ" panose="020B0604030504040204" pitchFamily="50" charset="-128"/>
                <a:ea typeface="メイリオ" panose="020B0604030504040204" pitchFamily="50" charset="-128"/>
              </a:rPr>
              <a:t>Unity</a:t>
            </a:r>
            <a:r>
              <a:rPr kumimoji="1" lang="ja-JP" altLang="en-US" sz="2200" dirty="0">
                <a:latin typeface="メイリオ" panose="020B0604030504040204" pitchFamily="50" charset="-128"/>
                <a:ea typeface="メイリオ" panose="020B0604030504040204" pitchFamily="50" charset="-128"/>
              </a:rPr>
              <a:t>を使用したチーム制作の流れ</a:t>
            </a:r>
            <a:endParaRPr kumimoji="1" lang="en-US" altLang="ja-JP" sz="2200" dirty="0">
              <a:latin typeface="メイリオ" panose="020B0604030504040204" pitchFamily="50" charset="-128"/>
              <a:ea typeface="メイリオ" panose="020B0604030504040204" pitchFamily="50" charset="-128"/>
            </a:endParaRPr>
          </a:p>
          <a:p>
            <a:pPr lvl="1"/>
            <a:r>
              <a:rPr kumimoji="1" lang="en-US" altLang="ja-JP" sz="2200" dirty="0">
                <a:latin typeface="メイリオ" panose="020B0604030504040204" pitchFamily="50" charset="-128"/>
                <a:ea typeface="メイリオ" panose="020B0604030504040204" pitchFamily="50" charset="-128"/>
              </a:rPr>
              <a:t>GFF</a:t>
            </a:r>
            <a:r>
              <a:rPr kumimoji="1" lang="ja-JP" altLang="en-US" sz="2200" dirty="0">
                <a:latin typeface="メイリオ" panose="020B0604030504040204" pitchFamily="50" charset="-128"/>
                <a:ea typeface="メイリオ" panose="020B0604030504040204" pitchFamily="50" charset="-128"/>
              </a:rPr>
              <a:t>アワードに提出</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err="1">
                <a:latin typeface="メイリオ" panose="020B0604030504040204" pitchFamily="50" charset="-128"/>
                <a:ea typeface="メイリオ" panose="020B0604030504040204" pitchFamily="50" charset="-128"/>
              </a:rPr>
              <a:t>GitURL</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 y="1552659"/>
            <a:ext cx="4139271"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52" y="4967328"/>
            <a:ext cx="4139271"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06" y="4974109"/>
            <a:ext cx="4139272" cy="2227178"/>
          </a:xfrm>
          <a:prstGeom prst="rect">
            <a:avLst/>
          </a:prstGeom>
        </p:spPr>
      </p:pic>
      <p:sp>
        <p:nvSpPr>
          <p:cNvPr id="2" name="テキスト ボックス 1">
            <a:extLst>
              <a:ext uri="{FF2B5EF4-FFF2-40B4-BE49-F238E27FC236}">
                <a16:creationId xmlns:a16="http://schemas.microsoft.com/office/drawing/2014/main" id="{CC1963D7-A86B-4327-9716-AB0EC98EA35F}"/>
              </a:ext>
            </a:extLst>
          </p:cNvPr>
          <p:cNvSpPr txBox="1"/>
          <p:nvPr/>
        </p:nvSpPr>
        <p:spPr>
          <a:xfrm>
            <a:off x="697584" y="358388"/>
            <a:ext cx="3369833" cy="1046440"/>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チーム制作</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プログラマー　</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人</a:t>
            </a:r>
          </a:p>
        </p:txBody>
      </p:sp>
    </p:spTree>
    <p:extLst>
      <p:ext uri="{BB962C8B-B14F-4D97-AF65-F5344CB8AC3E}">
        <p14:creationId xmlns:p14="http://schemas.microsoft.com/office/powerpoint/2010/main" val="576450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4530088" y="521674"/>
            <a:ext cx="5882444" cy="3785652"/>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Don’t Fall</a:t>
            </a: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3D</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2023/06/12</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2023/08/11</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DX</a:t>
            </a:r>
            <a:r>
              <a:rPr kumimoji="1" lang="ja-JP" altLang="en-US" sz="2200" dirty="0">
                <a:latin typeface="メイリオ" panose="020B0604030504040204" pitchFamily="50" charset="-128"/>
                <a:ea typeface="メイリオ" panose="020B0604030504040204" pitchFamily="50" charset="-128"/>
              </a:rPr>
              <a:t>ライブラリ</a:t>
            </a:r>
            <a:r>
              <a:rPr kumimoji="1" lang="en-US" altLang="ja-JP" sz="2200" dirty="0">
                <a:latin typeface="メイリオ" panose="020B0604030504040204" pitchFamily="50" charset="-128"/>
                <a:ea typeface="メイリオ" panose="020B0604030504040204" pitchFamily="50" charset="-128"/>
              </a:rPr>
              <a:t>/C++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背景と</a:t>
            </a:r>
            <a:r>
              <a:rPr kumimoji="1" lang="en-US" altLang="ja-JP" sz="2200" dirty="0">
                <a:latin typeface="メイリオ" panose="020B0604030504040204" pitchFamily="50" charset="-128"/>
                <a:ea typeface="メイリオ" panose="020B0604030504040204" pitchFamily="50" charset="-128"/>
              </a:rPr>
              <a:t>3D</a:t>
            </a:r>
            <a:r>
              <a:rPr kumimoji="1" lang="ja-JP" altLang="en-US" sz="2200" dirty="0">
                <a:latin typeface="メイリオ" panose="020B0604030504040204" pitchFamily="50" charset="-128"/>
                <a:ea typeface="メイリオ" panose="020B0604030504040204" pitchFamily="50" charset="-128"/>
              </a:rPr>
              <a:t>モデル以外</a:t>
            </a:r>
            <a:endParaRPr kumimoji="1" lang="en-US" altLang="ja-JP" sz="2200" dirty="0">
              <a:latin typeface="メイリオ" panose="020B0604030504040204" pitchFamily="50" charset="-128"/>
              <a:ea typeface="メイリオ" panose="020B0604030504040204" pitchFamily="50" charset="-128"/>
            </a:endParaRPr>
          </a:p>
          <a:p>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3D</a:t>
            </a:r>
            <a:r>
              <a:rPr kumimoji="1" lang="ja-JP" altLang="en-US" sz="2200" dirty="0">
                <a:latin typeface="メイリオ" panose="020B0604030504040204" pitchFamily="50" charset="-128"/>
                <a:ea typeface="メイリオ" panose="020B0604030504040204" pitchFamily="50" charset="-128"/>
              </a:rPr>
              <a:t>ゲーム制作の基礎知識</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err="1">
                <a:latin typeface="メイリオ" panose="020B0604030504040204" pitchFamily="50" charset="-128"/>
                <a:ea typeface="メイリオ" panose="020B0604030504040204" pitchFamily="50" charset="-128"/>
              </a:rPr>
              <a:t>GitURL</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65" y="155025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 y="4808415"/>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792" y="4808415"/>
            <a:ext cx="3959579" cy="2229586"/>
          </a:xfrm>
          <a:prstGeom prst="rect">
            <a:avLst/>
          </a:prstGeom>
        </p:spPr>
      </p:pic>
      <p:sp>
        <p:nvSpPr>
          <p:cNvPr id="6" name="テキスト ボックス 5">
            <a:extLst>
              <a:ext uri="{FF2B5EF4-FFF2-40B4-BE49-F238E27FC236}">
                <a16:creationId xmlns:a16="http://schemas.microsoft.com/office/drawing/2014/main" id="{54A56372-CC81-4AF7-95B7-55DFEE5A0EDB}"/>
              </a:ext>
            </a:extLst>
          </p:cNvPr>
          <p:cNvSpPr txBox="1"/>
          <p:nvPr/>
        </p:nvSpPr>
        <p:spPr>
          <a:xfrm>
            <a:off x="697584" y="358388"/>
            <a:ext cx="1313180" cy="430887"/>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個人制作</a:t>
            </a:r>
          </a:p>
        </p:txBody>
      </p:sp>
    </p:spTree>
    <p:extLst>
      <p:ext uri="{BB962C8B-B14F-4D97-AF65-F5344CB8AC3E}">
        <p14:creationId xmlns:p14="http://schemas.microsoft.com/office/powerpoint/2010/main" val="687194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4530088" y="521674"/>
            <a:ext cx="6365845" cy="4093428"/>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MFM</a:t>
            </a: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2D</a:t>
            </a:r>
            <a:r>
              <a:rPr kumimoji="1" lang="ja-JP" altLang="en-US" sz="2200" dirty="0">
                <a:latin typeface="メイリオ" panose="020B0604030504040204" pitchFamily="50" charset="-128"/>
                <a:ea typeface="メイリオ" panose="020B0604030504040204" pitchFamily="50" charset="-128"/>
              </a:rPr>
              <a:t>格闘ゲーム</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2023/04/17</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2023/06/09</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DX</a:t>
            </a:r>
            <a:r>
              <a:rPr kumimoji="1" lang="ja-JP" altLang="en-US" sz="2200" dirty="0">
                <a:latin typeface="メイリオ" panose="020B0604030504040204" pitchFamily="50" charset="-128"/>
                <a:ea typeface="メイリオ" panose="020B0604030504040204" pitchFamily="50" charset="-128"/>
              </a:rPr>
              <a:t>ライブラリ</a:t>
            </a:r>
            <a:r>
              <a:rPr kumimoji="1" lang="en-US" altLang="ja-JP" sz="2200" dirty="0">
                <a:latin typeface="メイリオ" panose="020B0604030504040204" pitchFamily="50" charset="-128"/>
                <a:ea typeface="メイリオ" panose="020B0604030504040204" pitchFamily="50" charset="-128"/>
              </a:rPr>
              <a:t>/C++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プログラムチーフ、バージョン管理、</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一体のプレイヤーの作成</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チーム制作の基礎知識</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GitHubDesktop</a:t>
            </a:r>
            <a:r>
              <a:rPr kumimoji="1" lang="ja-JP" altLang="en-US" sz="2200" dirty="0">
                <a:latin typeface="メイリオ" panose="020B0604030504040204" pitchFamily="50" charset="-128"/>
                <a:ea typeface="メイリオ" panose="020B0604030504040204" pitchFamily="50" charset="-128"/>
              </a:rPr>
              <a:t>の知識</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err="1">
                <a:latin typeface="メイリオ" panose="020B0604030504040204" pitchFamily="50" charset="-128"/>
                <a:ea typeface="メイリオ" panose="020B0604030504040204" pitchFamily="50" charset="-128"/>
              </a:rPr>
              <a:t>GitURL</a:t>
            </a:r>
            <a:endParaRPr kumimoji="1" lang="en-US" altLang="ja-JP" sz="2200" dirty="0">
              <a:latin typeface="メイリオ" panose="020B0604030504040204" pitchFamily="50" charset="-128"/>
              <a:ea typeface="メイリオ" panose="020B0604030504040204" pitchFamily="50" charset="-128"/>
            </a:endParaRPr>
          </a:p>
          <a:p>
            <a:r>
              <a:rPr kumimoji="1" lang="en-US" altLang="ja-JP" sz="1800" dirty="0">
                <a:latin typeface="メイリオ" panose="020B0604030504040204" pitchFamily="50" charset="-128"/>
                <a:ea typeface="メイリオ" panose="020B0604030504040204" pitchFamily="50" charset="-128"/>
              </a:rPr>
              <a:t>	https://github.com/fkogcc/ProjectK_2.git</a:t>
            </a:r>
            <a:endParaRPr kumimoji="1" lang="en-US" altLang="ja-JP" sz="2000" dirty="0">
              <a:latin typeface="メイリオ" panose="020B0604030504040204" pitchFamily="50" charset="-128"/>
              <a:ea typeface="メイリオ" panose="020B0604030504040204" pitchFamily="50" charset="-128"/>
            </a:endParaRP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1532401"/>
            <a:ext cx="3974632" cy="2247436"/>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7" y="4953657"/>
            <a:ext cx="3974632" cy="2247436"/>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694" y="4953657"/>
            <a:ext cx="3974632" cy="2247436"/>
          </a:xfrm>
          <a:prstGeom prst="rect">
            <a:avLst/>
          </a:prstGeom>
        </p:spPr>
      </p:pic>
      <p:sp>
        <p:nvSpPr>
          <p:cNvPr id="7" name="テキスト ボックス 6">
            <a:extLst>
              <a:ext uri="{FF2B5EF4-FFF2-40B4-BE49-F238E27FC236}">
                <a16:creationId xmlns:a16="http://schemas.microsoft.com/office/drawing/2014/main" id="{3963C85E-A4B0-42D8-A810-183A0C1D273B}"/>
              </a:ext>
            </a:extLst>
          </p:cNvPr>
          <p:cNvSpPr txBox="1"/>
          <p:nvPr/>
        </p:nvSpPr>
        <p:spPr>
          <a:xfrm>
            <a:off x="697584" y="358388"/>
            <a:ext cx="2446504" cy="738664"/>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チーム制作</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人</a:t>
            </a:r>
          </a:p>
        </p:txBody>
      </p:sp>
    </p:spTree>
    <p:extLst>
      <p:ext uri="{BB962C8B-B14F-4D97-AF65-F5344CB8AC3E}">
        <p14:creationId xmlns:p14="http://schemas.microsoft.com/office/powerpoint/2010/main" val="744134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4530088" y="521674"/>
            <a:ext cx="6237861" cy="4093428"/>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JumpLabyrinth</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2D</a:t>
            </a:r>
            <a:r>
              <a:rPr kumimoji="1" lang="ja-JP" altLang="en-US" sz="2200" dirty="0">
                <a:latin typeface="メイリオ" panose="020B0604030504040204" pitchFamily="50" charset="-128"/>
                <a:ea typeface="メイリオ" panose="020B0604030504040204" pitchFamily="50" charset="-128"/>
              </a:rPr>
              <a:t>パズルゲーム</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2023/01/09</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2023/03/17</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DX</a:t>
            </a:r>
            <a:r>
              <a:rPr kumimoji="1" lang="ja-JP" altLang="en-US" sz="2200" dirty="0">
                <a:latin typeface="メイリオ" panose="020B0604030504040204" pitchFamily="50" charset="-128"/>
                <a:ea typeface="メイリオ" panose="020B0604030504040204" pitchFamily="50" charset="-128"/>
              </a:rPr>
              <a:t>ライブラリ</a:t>
            </a:r>
            <a:r>
              <a:rPr kumimoji="1" lang="en-US" altLang="ja-JP" sz="2200" dirty="0">
                <a:latin typeface="メイリオ" panose="020B0604030504040204" pitchFamily="50" charset="-128"/>
                <a:ea typeface="メイリオ" panose="020B0604030504040204" pitchFamily="50" charset="-128"/>
              </a:rPr>
              <a:t>/C++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グラフィック以外</a:t>
            </a:r>
            <a:endParaRPr kumimoji="1" lang="en-US" altLang="ja-JP" sz="2200" dirty="0">
              <a:latin typeface="メイリオ" panose="020B0604030504040204" pitchFamily="50" charset="-128"/>
              <a:ea typeface="メイリオ" panose="020B0604030504040204" pitchFamily="50" charset="-128"/>
            </a:endParaRPr>
          </a:p>
          <a:p>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ゲームの制作の流れ</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スケジュール管理</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err="1">
                <a:latin typeface="メイリオ" panose="020B0604030504040204" pitchFamily="50" charset="-128"/>
                <a:ea typeface="メイリオ" panose="020B0604030504040204" pitchFamily="50" charset="-128"/>
              </a:rPr>
              <a:t>GitURL</a:t>
            </a:r>
            <a:endParaRPr kumimoji="1" lang="en-US" altLang="ja-JP" sz="2200" dirty="0">
              <a:latin typeface="メイリオ" panose="020B0604030504040204" pitchFamily="50" charset="-128"/>
              <a:ea typeface="メイリオ" panose="020B0604030504040204" pitchFamily="50" charset="-128"/>
            </a:endParaRPr>
          </a:p>
          <a:p>
            <a:r>
              <a:rPr kumimoji="1" lang="en-US" altLang="ja-JP" sz="1800" dirty="0">
                <a:latin typeface="メイリオ" panose="020B0604030504040204" pitchFamily="50" charset="-128"/>
                <a:ea typeface="メイリオ" panose="020B0604030504040204" pitchFamily="50" charset="-128"/>
              </a:rPr>
              <a:t>	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1457922"/>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940795"/>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971" y="4940795"/>
            <a:ext cx="4123548" cy="2321914"/>
          </a:xfrm>
          <a:prstGeom prst="rect">
            <a:avLst/>
          </a:prstGeom>
        </p:spPr>
      </p:pic>
      <p:sp>
        <p:nvSpPr>
          <p:cNvPr id="7" name="テキスト ボックス 6">
            <a:extLst>
              <a:ext uri="{FF2B5EF4-FFF2-40B4-BE49-F238E27FC236}">
                <a16:creationId xmlns:a16="http://schemas.microsoft.com/office/drawing/2014/main" id="{E83EA427-FDA6-4B0E-9342-315E8A0A52A3}"/>
              </a:ext>
            </a:extLst>
          </p:cNvPr>
          <p:cNvSpPr txBox="1"/>
          <p:nvPr/>
        </p:nvSpPr>
        <p:spPr>
          <a:xfrm>
            <a:off x="697584" y="358388"/>
            <a:ext cx="1313180" cy="430887"/>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個人制作</a:t>
            </a:r>
          </a:p>
        </p:txBody>
      </p:sp>
    </p:spTree>
    <p:extLst>
      <p:ext uri="{BB962C8B-B14F-4D97-AF65-F5344CB8AC3E}">
        <p14:creationId xmlns:p14="http://schemas.microsoft.com/office/powerpoint/2010/main" val="463498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4530088" y="521674"/>
            <a:ext cx="5519460" cy="3477875"/>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ブロックを壊せ</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シミュレーションゲーム</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2022/08/15</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2022/08/31</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車の制御以外のプログラム全般</a:t>
            </a:r>
            <a:endParaRPr kumimoji="1" lang="en-US" altLang="ja-JP" sz="2200" dirty="0">
              <a:latin typeface="メイリオ" panose="020B0604030504040204" pitchFamily="50" charset="-128"/>
              <a:ea typeface="メイリオ" panose="020B0604030504040204" pitchFamily="50" charset="-128"/>
            </a:endParaRPr>
          </a:p>
          <a:p>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C#</a:t>
            </a:r>
            <a:r>
              <a:rPr kumimoji="1" lang="ja-JP" altLang="en-US" sz="2200" dirty="0">
                <a:latin typeface="メイリオ" panose="020B0604030504040204" pitchFamily="50" charset="-128"/>
                <a:ea typeface="メイリオ" panose="020B0604030504040204" pitchFamily="50" charset="-128"/>
              </a:rPr>
              <a:t>の基礎知識</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アセットの使用方法</a:t>
            </a:r>
            <a:endParaRPr kumimoji="1" lang="en-US" altLang="ja-JP" sz="22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7"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7" y="4932473"/>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090" y="4932472"/>
            <a:ext cx="3900331" cy="2197670"/>
          </a:xfrm>
          <a:prstGeom prst="rect">
            <a:avLst/>
          </a:prstGeom>
        </p:spPr>
      </p:pic>
      <p:sp>
        <p:nvSpPr>
          <p:cNvPr id="6" name="テキスト ボックス 5">
            <a:extLst>
              <a:ext uri="{FF2B5EF4-FFF2-40B4-BE49-F238E27FC236}">
                <a16:creationId xmlns:a16="http://schemas.microsoft.com/office/drawing/2014/main" id="{467C83C6-4410-46D7-A758-0CD7723FFAE7}"/>
              </a:ext>
            </a:extLst>
          </p:cNvPr>
          <p:cNvSpPr txBox="1"/>
          <p:nvPr/>
        </p:nvSpPr>
        <p:spPr>
          <a:xfrm>
            <a:off x="697584" y="358388"/>
            <a:ext cx="1313180" cy="430887"/>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個人制作</a:t>
            </a:r>
          </a:p>
        </p:txBody>
      </p:sp>
    </p:spTree>
    <p:extLst>
      <p:ext uri="{BB962C8B-B14F-4D97-AF65-F5344CB8AC3E}">
        <p14:creationId xmlns:p14="http://schemas.microsoft.com/office/powerpoint/2010/main" val="2169983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11739"/>
            <a:ext cx="5161926" cy="3139321"/>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ブロック崩し</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ブロック崩し</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2022/08/01</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2022/08/12</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r>
              <a:rPr kumimoji="1" lang="ja-JP" altLang="en-US" sz="2200" dirty="0">
                <a:latin typeface="メイリオ" panose="020B0604030504040204" pitchFamily="50" charset="-128"/>
                <a:ea typeface="メイリオ" panose="020B0604030504040204" pitchFamily="50" charset="-128"/>
              </a:rPr>
              <a:t>対応機種</a:t>
            </a:r>
            <a:r>
              <a:rPr kumimoji="1" lang="en-US" altLang="ja-JP" sz="2200" dirty="0">
                <a:latin typeface="メイリオ" panose="020B0604030504040204" pitchFamily="50" charset="-128"/>
                <a:ea typeface="メイリオ" panose="020B0604030504040204" pitchFamily="50" charset="-128"/>
              </a:rPr>
              <a:t>	Windows</a:t>
            </a:r>
          </a:p>
          <a:p>
            <a:r>
              <a:rPr kumimoji="1" lang="ja-JP" altLang="en-US" sz="2200" dirty="0">
                <a:latin typeface="メイリオ" panose="020B0604030504040204" pitchFamily="50" charset="-128"/>
                <a:ea typeface="メイリオ" panose="020B0604030504040204" pitchFamily="50" charset="-128"/>
              </a:rPr>
              <a:t>担当</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プログラム全般</a:t>
            </a:r>
            <a:endParaRPr kumimoji="1" lang="en-US" altLang="ja-JP" sz="2200" dirty="0">
              <a:latin typeface="メイリオ" panose="020B0604030504040204" pitchFamily="50" charset="-128"/>
              <a:ea typeface="メイリオ" panose="020B0604030504040204" pitchFamily="50" charset="-128"/>
            </a:endParaRPr>
          </a:p>
          <a:p>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目的、学んだこと</a:t>
            </a:r>
            <a:endParaRPr kumimoji="1" lang="en-US" altLang="ja-JP" sz="2200" dirty="0">
              <a:latin typeface="メイリオ" panose="020B0604030504040204" pitchFamily="50" charset="-128"/>
              <a:ea typeface="メイリオ" panose="020B0604030504040204" pitchFamily="50" charset="-128"/>
            </a:endParaRPr>
          </a:p>
          <a:p>
            <a:r>
              <a:rPr kumimoji="1" lang="en-US" altLang="ja-JP" sz="2200" dirty="0">
                <a:latin typeface="メイリオ" panose="020B0604030504040204" pitchFamily="50" charset="-128"/>
                <a:ea typeface="メイリオ" panose="020B0604030504040204" pitchFamily="50" charset="-128"/>
              </a:rPr>
              <a:t>	Unity</a:t>
            </a:r>
            <a:r>
              <a:rPr kumimoji="1" lang="ja-JP" altLang="en-US" sz="2200" dirty="0">
                <a:latin typeface="メイリオ" panose="020B0604030504040204" pitchFamily="50" charset="-128"/>
                <a:ea typeface="メイリオ" panose="020B0604030504040204" pitchFamily="50" charset="-128"/>
              </a:rPr>
              <a:t>の基礎知識</a:t>
            </a:r>
            <a:endParaRPr kumimoji="1" lang="en-US" altLang="ja-JP" sz="22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50951030-5DDC-42EC-80BE-59EEF290E7A3}"/>
              </a:ext>
            </a:extLst>
          </p:cNvPr>
          <p:cNvSpPr txBox="1"/>
          <p:nvPr/>
        </p:nvSpPr>
        <p:spPr>
          <a:xfrm>
            <a:off x="697584" y="358388"/>
            <a:ext cx="1313180" cy="430887"/>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個人制作</a:t>
            </a: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8"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9" y="4572729"/>
            <a:ext cx="3900329" cy="2197670"/>
          </a:xfrm>
          <a:prstGeom prst="rect">
            <a:avLst/>
          </a:prstGeom>
        </p:spPr>
      </p:pic>
      <p:pic>
        <p:nvPicPr>
          <p:cNvPr id="11" name="図 10">
            <a:extLst>
              <a:ext uri="{FF2B5EF4-FFF2-40B4-BE49-F238E27FC236}">
                <a16:creationId xmlns:a16="http://schemas.microsoft.com/office/drawing/2014/main" id="{B133B517-A271-4599-8ED1-335307A07B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683" y="4572729"/>
            <a:ext cx="3900331" cy="2197670"/>
          </a:xfrm>
          <a:prstGeom prst="rect">
            <a:avLst/>
          </a:prstGeom>
        </p:spPr>
      </p:pic>
    </p:spTree>
    <p:extLst>
      <p:ext uri="{BB962C8B-B14F-4D97-AF65-F5344CB8AC3E}">
        <p14:creationId xmlns:p14="http://schemas.microsoft.com/office/powerpoint/2010/main" val="4110926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9E8A29-BFA4-4757-8FDC-0847025AF631}"/>
              </a:ext>
            </a:extLst>
          </p:cNvPr>
          <p:cNvSpPr txBox="1"/>
          <p:nvPr/>
        </p:nvSpPr>
        <p:spPr>
          <a:xfrm>
            <a:off x="922020" y="446008"/>
            <a:ext cx="1569660" cy="923330"/>
          </a:xfrm>
          <a:prstGeom prst="rect">
            <a:avLst/>
          </a:prstGeom>
          <a:noFill/>
        </p:spPr>
        <p:txBody>
          <a:bodyPr wrap="none" rtlCol="0">
            <a:spAutoFit/>
          </a:bodyPr>
          <a:lstStyle/>
          <a:p>
            <a:r>
              <a:rPr kumimoji="1" lang="ja-JP" altLang="en-US" sz="5400" dirty="0">
                <a:latin typeface="メイリオ" panose="020B0604030504040204" pitchFamily="50" charset="-128"/>
                <a:ea typeface="メイリオ" panose="020B0604030504040204" pitchFamily="50" charset="-128"/>
              </a:rPr>
              <a:t>目次</a:t>
            </a:r>
          </a:p>
        </p:txBody>
      </p:sp>
      <p:sp>
        <p:nvSpPr>
          <p:cNvPr id="3" name="テキスト ボックス 2">
            <a:extLst>
              <a:ext uri="{FF2B5EF4-FFF2-40B4-BE49-F238E27FC236}">
                <a16:creationId xmlns:a16="http://schemas.microsoft.com/office/drawing/2014/main" id="{08EB59C9-C285-4C13-ACB7-BFC0CC966434}"/>
              </a:ext>
            </a:extLst>
          </p:cNvPr>
          <p:cNvSpPr txBox="1"/>
          <p:nvPr/>
        </p:nvSpPr>
        <p:spPr>
          <a:xfrm>
            <a:off x="502919" y="2038330"/>
            <a:ext cx="6853158" cy="4401205"/>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・自己紹介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・最後に制作した作品の紹介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・制作作品一覧</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・これからの目標</a:t>
            </a:r>
          </a:p>
        </p:txBody>
      </p:sp>
    </p:spTree>
    <p:extLst>
      <p:ext uri="{BB962C8B-B14F-4D97-AF65-F5344CB8AC3E}">
        <p14:creationId xmlns:p14="http://schemas.microsoft.com/office/powerpoint/2010/main" val="411969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686889" y="516528"/>
            <a:ext cx="274947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今後の目標</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1041721" y="1469984"/>
            <a:ext cx="8392041" cy="5016758"/>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拡張性のあるプログラミングを心がける</a:t>
            </a:r>
            <a:endParaRPr kumimoji="1" lang="en-US" altLang="ja-JP" sz="3200" dirty="0">
              <a:latin typeface="メイリオ" panose="020B0604030504040204" pitchFamily="50" charset="-128"/>
              <a:ea typeface="メイリオ" panose="020B0604030504040204" pitchFamily="50" charset="-128"/>
            </a:endParaRPr>
          </a:p>
          <a:p>
            <a:endParaRPr kumimoji="1" lang="en-US" altLang="ja-JP" sz="3200" dirty="0">
              <a:latin typeface="メイリオ" panose="020B0604030504040204" pitchFamily="50" charset="-128"/>
              <a:ea typeface="メイリオ" panose="020B0604030504040204" pitchFamily="50" charset="-128"/>
            </a:endParaRPr>
          </a:p>
          <a:p>
            <a:r>
              <a:rPr kumimoji="1" lang="en-US" altLang="ja-JP" sz="3200" dirty="0">
                <a:latin typeface="メイリオ" panose="020B0604030504040204" pitchFamily="50" charset="-128"/>
                <a:ea typeface="メイリオ" panose="020B0604030504040204" pitchFamily="50" charset="-128"/>
              </a:rPr>
              <a:t>(2024/02/16</a:t>
            </a:r>
            <a:r>
              <a:rPr kumimoji="1" lang="ja-JP" altLang="en-US" sz="3200" dirty="0">
                <a:latin typeface="メイリオ" panose="020B0604030504040204" pitchFamily="50" charset="-128"/>
                <a:ea typeface="メイリオ" panose="020B0604030504040204" pitchFamily="50" charset="-128"/>
              </a:rPr>
              <a:t>時点</a:t>
            </a:r>
            <a:r>
              <a:rPr kumimoji="1" lang="en-US" altLang="ja-JP" sz="3200" dirty="0">
                <a:latin typeface="メイリオ" panose="020B0604030504040204" pitchFamily="50" charset="-128"/>
                <a:ea typeface="メイリオ" panose="020B0604030504040204" pitchFamily="50" charset="-128"/>
              </a:rPr>
              <a:t>)</a:t>
            </a:r>
          </a:p>
          <a:p>
            <a:r>
              <a:rPr kumimoji="1" lang="ja-JP" altLang="en-US" sz="3200" dirty="0">
                <a:latin typeface="メイリオ" panose="020B0604030504040204" pitchFamily="50" charset="-128"/>
                <a:ea typeface="メイリオ" panose="020B0604030504040204" pitchFamily="50" charset="-128"/>
              </a:rPr>
              <a:t>あまり勉強できていないシェーダーや</a:t>
            </a:r>
            <a:endParaRPr kumimoji="1" lang="en-US" altLang="ja-JP" sz="3200" dirty="0">
              <a:latin typeface="メイリオ" panose="020B0604030504040204" pitchFamily="50" charset="-128"/>
              <a:ea typeface="メイリオ" panose="020B0604030504040204" pitchFamily="50" charset="-128"/>
            </a:endParaRPr>
          </a:p>
          <a:p>
            <a:r>
              <a:rPr kumimoji="1" lang="en-US" altLang="ja-JP" sz="3200" dirty="0">
                <a:latin typeface="メイリオ" panose="020B0604030504040204" pitchFamily="50" charset="-128"/>
                <a:ea typeface="メイリオ" panose="020B0604030504040204" pitchFamily="50" charset="-128"/>
              </a:rPr>
              <a:t>DirectX11</a:t>
            </a:r>
            <a:r>
              <a:rPr kumimoji="1" lang="ja-JP" altLang="en-US" sz="3200" dirty="0">
                <a:latin typeface="メイリオ" panose="020B0604030504040204" pitchFamily="50" charset="-128"/>
                <a:ea typeface="メイリオ" panose="020B0604030504040204" pitchFamily="50" charset="-128"/>
              </a:rPr>
              <a:t>又は</a:t>
            </a:r>
            <a:r>
              <a:rPr kumimoji="1" lang="en-US" altLang="ja-JP" sz="3200" dirty="0">
                <a:latin typeface="メイリオ" panose="020B0604030504040204" pitchFamily="50" charset="-128"/>
                <a:ea typeface="メイリオ" panose="020B0604030504040204" pitchFamily="50" charset="-128"/>
              </a:rPr>
              <a:t>DirectX12</a:t>
            </a:r>
            <a:r>
              <a:rPr kumimoji="1" lang="ja-JP" altLang="en-US" sz="3200" dirty="0">
                <a:latin typeface="メイリオ" panose="020B0604030504040204" pitchFamily="50" charset="-128"/>
                <a:ea typeface="メイリオ" panose="020B0604030504040204" pitchFamily="50" charset="-128"/>
              </a:rPr>
              <a:t>を勉強する</a:t>
            </a:r>
            <a:endParaRPr kumimoji="1" lang="en-US" altLang="ja-JP" sz="3200" dirty="0">
              <a:latin typeface="メイリオ" panose="020B0604030504040204" pitchFamily="50" charset="-128"/>
              <a:ea typeface="メイリオ" panose="020B0604030504040204" pitchFamily="50" charset="-128"/>
            </a:endParaRPr>
          </a:p>
          <a:p>
            <a:endParaRPr kumimoji="1" lang="en-US" altLang="ja-JP" sz="3200" dirty="0">
              <a:latin typeface="メイリオ" panose="020B0604030504040204" pitchFamily="50" charset="-128"/>
              <a:ea typeface="メイリオ" panose="020B0604030504040204" pitchFamily="50" charset="-128"/>
            </a:endParaRPr>
          </a:p>
          <a:p>
            <a:r>
              <a:rPr kumimoji="1" lang="ja-JP" altLang="en-US" sz="3200" dirty="0">
                <a:latin typeface="メイリオ" panose="020B0604030504040204" pitchFamily="50" charset="-128"/>
                <a:ea typeface="メイリオ" panose="020B0604030504040204" pitchFamily="50" charset="-128"/>
              </a:rPr>
              <a:t>積極的に他人のプログラムコードの考え方を</a:t>
            </a:r>
            <a:endParaRPr kumimoji="1" lang="en-US" altLang="ja-JP" sz="3200" dirty="0">
              <a:latin typeface="メイリオ" panose="020B0604030504040204" pitchFamily="50" charset="-128"/>
              <a:ea typeface="メイリオ" panose="020B0604030504040204" pitchFamily="50" charset="-128"/>
            </a:endParaRPr>
          </a:p>
          <a:p>
            <a:r>
              <a:rPr kumimoji="1" lang="ja-JP" altLang="en-US" sz="3200" dirty="0">
                <a:latin typeface="メイリオ" panose="020B0604030504040204" pitchFamily="50" charset="-128"/>
                <a:ea typeface="メイリオ" panose="020B0604030504040204" pitchFamily="50" charset="-128"/>
              </a:rPr>
              <a:t>取り入れる</a:t>
            </a:r>
            <a:endParaRPr kumimoji="1" lang="en-US" altLang="ja-JP" sz="3200" dirty="0">
              <a:latin typeface="メイリオ" panose="020B0604030504040204" pitchFamily="50" charset="-128"/>
              <a:ea typeface="メイリオ" panose="020B0604030504040204" pitchFamily="50" charset="-128"/>
            </a:endParaRPr>
          </a:p>
          <a:p>
            <a:endParaRPr kumimoji="1" lang="en-US" altLang="ja-JP" sz="3200" dirty="0">
              <a:latin typeface="メイリオ" panose="020B0604030504040204" pitchFamily="50" charset="-128"/>
              <a:ea typeface="メイリオ" panose="020B0604030504040204" pitchFamily="50" charset="-128"/>
            </a:endParaRPr>
          </a:p>
          <a:p>
            <a:r>
              <a:rPr kumimoji="1" lang="ja-JP" altLang="en-US" sz="3200" dirty="0">
                <a:latin typeface="メイリオ" panose="020B0604030504040204" pitchFamily="50" charset="-128"/>
                <a:ea typeface="メイリオ" panose="020B0604030504040204" pitchFamily="50" charset="-128"/>
              </a:rPr>
              <a:t>ユーザーが楽しめるゲームデザインを学ぶ</a:t>
            </a:r>
            <a:endParaRPr kumimoji="1" lang="en-US" altLang="ja-JP"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6C3E6584-88C8-4A2A-B34D-0E45C299F91E}"/>
              </a:ext>
            </a:extLst>
          </p:cNvPr>
          <p:cNvSpPr txBox="1"/>
          <p:nvPr/>
        </p:nvSpPr>
        <p:spPr>
          <a:xfrm>
            <a:off x="636924" y="3425894"/>
            <a:ext cx="941796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ご覧いただきありがとうございました。</a:t>
            </a:r>
          </a:p>
        </p:txBody>
      </p:sp>
    </p:spTree>
    <p:extLst>
      <p:ext uri="{BB962C8B-B14F-4D97-AF65-F5344CB8AC3E}">
        <p14:creationId xmlns:p14="http://schemas.microsoft.com/office/powerpoint/2010/main" val="1551288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797641" y="1581150"/>
            <a:ext cx="6647974" cy="954107"/>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趣味、特技：ピアノ演奏、ゲーム、外食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797641" y="4639697"/>
            <a:ext cx="3913251"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r>
              <a:rPr kumimoji="1" lang="en-US" altLang="ja-JP" sz="2800" dirty="0">
                <a:latin typeface="メイリオ" panose="020B0604030504040204" pitchFamily="50" charset="-128"/>
                <a:ea typeface="メイリオ" panose="020B0604030504040204" pitchFamily="50" charset="-128"/>
              </a:rPr>
              <a:t>4</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SQL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3258F99F-B18B-4BE5-83C9-268A135CA429}"/>
              </a:ext>
            </a:extLst>
          </p:cNvPr>
          <p:cNvSpPr txBox="1"/>
          <p:nvPr/>
        </p:nvSpPr>
        <p:spPr>
          <a:xfrm>
            <a:off x="797641" y="2879591"/>
            <a:ext cx="5931496" cy="1384995"/>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SNS</a:t>
            </a:r>
            <a:r>
              <a:rPr kumimoji="1" lang="ja-JP" altLang="en-US" sz="2800" dirty="0">
                <a:latin typeface="メイリオ" panose="020B0604030504040204" pitchFamily="50" charset="-128"/>
                <a:ea typeface="メイリオ" panose="020B0604030504040204" pitchFamily="50" charset="-128"/>
              </a:rPr>
              <a:t>等</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436" y="4264586"/>
            <a:ext cx="4070357" cy="3052767"/>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プロフィール</a:t>
            </a:r>
            <a:endParaRPr kumimoji="1" lang="en-US" altLang="ja-JP" sz="4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67B4B60-0666-44E5-B23D-5188CE5CB936}"/>
              </a:ext>
            </a:extLst>
          </p:cNvPr>
          <p:cNvSpPr txBox="1"/>
          <p:nvPr/>
        </p:nvSpPr>
        <p:spPr>
          <a:xfrm>
            <a:off x="1812113" y="1283951"/>
            <a:ext cx="1981633" cy="369332"/>
          </a:xfrm>
          <a:prstGeom prst="rect">
            <a:avLst/>
          </a:prstGeom>
          <a:noFill/>
        </p:spPr>
        <p:txBody>
          <a:bodyPr wrap="none" rtlCol="0">
            <a:spAutoFit/>
          </a:bodyPr>
          <a:lstStyle/>
          <a:p>
            <a:r>
              <a:rPr kumimoji="1" lang="ja-JP" altLang="en-US" dirty="0"/>
              <a:t>はままつ　　れんと</a:t>
            </a:r>
          </a:p>
        </p:txBody>
      </p:sp>
    </p:spTree>
    <p:extLst>
      <p:ext uri="{BB962C8B-B14F-4D97-AF65-F5344CB8AC3E}">
        <p14:creationId xmlns:p14="http://schemas.microsoft.com/office/powerpoint/2010/main" val="69617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最終制作作品</a:t>
            </a:r>
          </a:p>
        </p:txBody>
      </p:sp>
      <p:sp>
        <p:nvSpPr>
          <p:cNvPr id="4" name="テキスト ボックス 3">
            <a:extLst>
              <a:ext uri="{FF2B5EF4-FFF2-40B4-BE49-F238E27FC236}">
                <a16:creationId xmlns:a16="http://schemas.microsoft.com/office/drawing/2014/main" id="{ACC4C0AB-0A1F-4E75-AC98-BAF6E806AEF8}"/>
              </a:ext>
            </a:extLst>
          </p:cNvPr>
          <p:cNvSpPr txBox="1"/>
          <p:nvPr/>
        </p:nvSpPr>
        <p:spPr>
          <a:xfrm>
            <a:off x="602166" y="6449902"/>
            <a:ext cx="7409720" cy="707886"/>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GitHub</a:t>
            </a:r>
          </a:p>
          <a:p>
            <a:r>
              <a:rPr kumimoji="1" lang="en-US" altLang="ja-JP" sz="2000" dirty="0">
                <a:latin typeface="メイリオ" panose="020B0604030504040204" pitchFamily="50" charset="-128"/>
                <a:ea typeface="メイリオ" panose="020B0604030504040204" pitchFamily="50" charset="-128"/>
              </a:rPr>
              <a:t>https://github.com/Hmmtrnt/DoragonHunter</a:t>
            </a:r>
          </a:p>
        </p:txBody>
      </p:sp>
      <p:sp>
        <p:nvSpPr>
          <p:cNvPr id="6" name="テキスト ボックス 5">
            <a:extLst>
              <a:ext uri="{FF2B5EF4-FFF2-40B4-BE49-F238E27FC236}">
                <a16:creationId xmlns:a16="http://schemas.microsoft.com/office/drawing/2014/main" id="{35A1C17F-A5F0-4BF0-A6A8-22D93BFF92E9}"/>
              </a:ext>
            </a:extLst>
          </p:cNvPr>
          <p:cNvSpPr txBox="1"/>
          <p:nvPr/>
        </p:nvSpPr>
        <p:spPr>
          <a:xfrm>
            <a:off x="602166" y="1215777"/>
            <a:ext cx="7566495" cy="5128327"/>
          </a:xfrm>
          <a:prstGeom prst="rect">
            <a:avLst/>
          </a:prstGeom>
          <a:noFill/>
        </p:spPr>
        <p:txBody>
          <a:bodyPr wrap="none" rtlCol="0">
            <a:spAutoFit/>
          </a:bodyPr>
          <a:lstStyle/>
          <a:p>
            <a:pPr>
              <a:lnSpc>
                <a:spcPct val="150000"/>
              </a:lnSpc>
            </a:pPr>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DoragonHunter</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2023/10/09</a:t>
            </a:r>
            <a:r>
              <a:rPr kumimoji="1" lang="ja-JP" altLang="en-US" sz="2200" dirty="0">
                <a:latin typeface="メイリオ" panose="020B0604030504040204" pitchFamily="50" charset="-128"/>
                <a:ea typeface="メイリオ" panose="020B0604030504040204" pitchFamily="50" charset="-128"/>
              </a:rPr>
              <a:t>～</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en-US" altLang="ja-JP" sz="2200" dirty="0">
                <a:latin typeface="メイリオ" panose="020B0604030504040204" pitchFamily="50" charset="-128"/>
                <a:ea typeface="メイリオ" panose="020B0604030504040204" pitchFamily="50" charset="-128"/>
              </a:rPr>
              <a:t>				2024/02/13</a:t>
            </a:r>
          </a:p>
          <a:p>
            <a:pPr>
              <a:lnSpc>
                <a:spcPct val="150000"/>
              </a:lnSpc>
            </a:pPr>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pPr>
              <a:lnSpc>
                <a:spcPct val="150000"/>
              </a:lnSpc>
            </a:pPr>
            <a:r>
              <a:rPr kumimoji="1" lang="en-US" altLang="ja-JP" sz="2200" dirty="0">
                <a:latin typeface="メイリオ" panose="020B0604030504040204" pitchFamily="50" charset="-128"/>
                <a:ea typeface="メイリオ" panose="020B0604030504040204" pitchFamily="50" charset="-128"/>
              </a:rPr>
              <a:t>				GitHub Desktop</a:t>
            </a:r>
          </a:p>
          <a:p>
            <a:pPr>
              <a:lnSpc>
                <a:spcPct val="150000"/>
              </a:lnSpc>
            </a:pPr>
            <a:r>
              <a:rPr kumimoji="1" lang="ja-JP" altLang="en-US" sz="2200" dirty="0">
                <a:latin typeface="メイリオ" panose="020B0604030504040204" pitchFamily="50" charset="-128"/>
                <a:ea typeface="メイリオ" panose="020B0604030504040204" pitchFamily="50" charset="-128"/>
              </a:rPr>
              <a:t>制作人数</a:t>
            </a:r>
            <a:r>
              <a:rPr kumimoji="1" lang="en-US" altLang="ja-JP" sz="2200" dirty="0">
                <a:latin typeface="メイリオ" panose="020B0604030504040204" pitchFamily="50" charset="-128"/>
                <a:ea typeface="メイリオ" panose="020B0604030504040204" pitchFamily="50" charset="-128"/>
              </a:rPr>
              <a:t>		</a:t>
            </a:r>
          </a:p>
          <a:p>
            <a:pPr lvl="1">
              <a:lnSpc>
                <a:spcPct val="150000"/>
              </a:lnSpc>
            </a:pPr>
            <a:r>
              <a:rPr kumimoji="1" lang="ja-JP" altLang="en-US" sz="2200" dirty="0">
                <a:latin typeface="メイリオ" panose="020B0604030504040204" pitchFamily="50" charset="-128"/>
                <a:ea typeface="メイリオ" panose="020B0604030504040204" pitchFamily="50" charset="-128"/>
              </a:rPr>
              <a:t>プログラマー　</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名、モーションデザイナー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lvl="1">
              <a:lnSpc>
                <a:spcPct val="150000"/>
              </a:lnSpc>
            </a:pPr>
            <a:r>
              <a:rPr kumimoji="1" lang="en-US" altLang="ja-JP" sz="2200" dirty="0">
                <a:latin typeface="メイリオ" panose="020B0604030504040204" pitchFamily="50" charset="-128"/>
                <a:ea typeface="メイリオ" panose="020B0604030504040204" pitchFamily="50" charset="-128"/>
              </a:rPr>
              <a:t>UI</a:t>
            </a:r>
            <a:r>
              <a:rPr kumimoji="1" lang="ja-JP" altLang="en-US" sz="2200" dirty="0">
                <a:latin typeface="メイリオ" panose="020B0604030504040204" pitchFamily="50" charset="-128"/>
                <a:ea typeface="メイリオ" panose="020B0604030504040204" pitchFamily="50" charset="-128"/>
              </a:rPr>
              <a:t>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担当箇所</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プログラミング全般</a:t>
            </a:r>
            <a:endParaRPr kumimoji="1" lang="en-US" altLang="ja-JP" sz="2200"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008F9E9F-97CB-42AE-8D68-BAD2E2182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310" y="1240140"/>
            <a:ext cx="5372414" cy="2768709"/>
          </a:xfrm>
          <a:prstGeom prst="rect">
            <a:avLst/>
          </a:prstGeom>
        </p:spPr>
      </p:pic>
    </p:spTree>
    <p:extLst>
      <p:ext uri="{BB962C8B-B14F-4D97-AF65-F5344CB8AC3E}">
        <p14:creationId xmlns:p14="http://schemas.microsoft.com/office/powerpoint/2010/main" val="416367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86889" y="516528"/>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ゲームフロー</a:t>
            </a:r>
          </a:p>
        </p:txBody>
      </p:sp>
      <p:sp>
        <p:nvSpPr>
          <p:cNvPr id="8" name="テキスト ボックス 7">
            <a:extLst>
              <a:ext uri="{FF2B5EF4-FFF2-40B4-BE49-F238E27FC236}">
                <a16:creationId xmlns:a16="http://schemas.microsoft.com/office/drawing/2014/main" id="{30A111FE-73FE-4596-BCE5-D1D053A25FF3}"/>
              </a:ext>
            </a:extLst>
          </p:cNvPr>
          <p:cNvSpPr txBox="1"/>
          <p:nvPr/>
        </p:nvSpPr>
        <p:spPr>
          <a:xfrm>
            <a:off x="4118838" y="762749"/>
            <a:ext cx="3877985"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目標はドラゴンを狩ること</a:t>
            </a:r>
          </a:p>
        </p:txBody>
      </p:sp>
      <p:pic>
        <p:nvPicPr>
          <p:cNvPr id="11" name="図 10">
            <a:extLst>
              <a:ext uri="{FF2B5EF4-FFF2-40B4-BE49-F238E27FC236}">
                <a16:creationId xmlns:a16="http://schemas.microsoft.com/office/drawing/2014/main" id="{D68AED78-796D-4030-B65B-0A8389497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76" y="1902734"/>
            <a:ext cx="3340548" cy="1877103"/>
          </a:xfrm>
          <a:prstGeom prst="rect">
            <a:avLst/>
          </a:prstGeom>
        </p:spPr>
      </p:pic>
      <p:pic>
        <p:nvPicPr>
          <p:cNvPr id="15" name="図 14">
            <a:extLst>
              <a:ext uri="{FF2B5EF4-FFF2-40B4-BE49-F238E27FC236}">
                <a16:creationId xmlns:a16="http://schemas.microsoft.com/office/drawing/2014/main" id="{2792B84C-CA41-4D60-A129-6F4CEFAF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30" y="1883817"/>
            <a:ext cx="3340548" cy="1877103"/>
          </a:xfrm>
          <a:prstGeom prst="rect">
            <a:avLst/>
          </a:prstGeom>
        </p:spPr>
      </p:pic>
      <p:cxnSp>
        <p:nvCxnSpPr>
          <p:cNvPr id="22" name="直線矢印コネクタ 21">
            <a:extLst>
              <a:ext uri="{FF2B5EF4-FFF2-40B4-BE49-F238E27FC236}">
                <a16:creationId xmlns:a16="http://schemas.microsoft.com/office/drawing/2014/main" id="{9BE16F8E-CCD3-4880-B3DB-B1C255B41A87}"/>
              </a:ext>
            </a:extLst>
          </p:cNvPr>
          <p:cNvCxnSpPr>
            <a:stCxn id="11" idx="3"/>
            <a:endCxn id="15" idx="1"/>
          </p:cNvCxnSpPr>
          <p:nvPr/>
        </p:nvCxnSpPr>
        <p:spPr>
          <a:xfrm flipV="1">
            <a:off x="4123324" y="2822369"/>
            <a:ext cx="1934506" cy="1891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テキスト ボックス 22">
            <a:extLst>
              <a:ext uri="{FF2B5EF4-FFF2-40B4-BE49-F238E27FC236}">
                <a16:creationId xmlns:a16="http://schemas.microsoft.com/office/drawing/2014/main" id="{2CC8FEF3-F072-4896-90F7-0B40BBEF672D}"/>
              </a:ext>
            </a:extLst>
          </p:cNvPr>
          <p:cNvSpPr txBox="1"/>
          <p:nvPr/>
        </p:nvSpPr>
        <p:spPr>
          <a:xfrm>
            <a:off x="4741763" y="2422258"/>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受注</a:t>
            </a:r>
          </a:p>
        </p:txBody>
      </p:sp>
      <p:pic>
        <p:nvPicPr>
          <p:cNvPr id="25" name="図 24">
            <a:extLst>
              <a:ext uri="{FF2B5EF4-FFF2-40B4-BE49-F238E27FC236}">
                <a16:creationId xmlns:a16="http://schemas.microsoft.com/office/drawing/2014/main" id="{5BA01E12-3C7C-466A-982C-BAC92159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829" y="4900905"/>
            <a:ext cx="3340549" cy="1896021"/>
          </a:xfrm>
          <a:prstGeom prst="rect">
            <a:avLst/>
          </a:prstGeom>
        </p:spPr>
      </p:pic>
      <p:cxnSp>
        <p:nvCxnSpPr>
          <p:cNvPr id="26" name="直線矢印コネクタ 25">
            <a:extLst>
              <a:ext uri="{FF2B5EF4-FFF2-40B4-BE49-F238E27FC236}">
                <a16:creationId xmlns:a16="http://schemas.microsoft.com/office/drawing/2014/main" id="{6259B34B-AB87-4AD4-B276-8E2286036DCD}"/>
              </a:ext>
            </a:extLst>
          </p:cNvPr>
          <p:cNvCxnSpPr>
            <a:cxnSpLocks/>
            <a:stCxn id="15" idx="2"/>
            <a:endCxn id="25" idx="0"/>
          </p:cNvCxnSpPr>
          <p:nvPr/>
        </p:nvCxnSpPr>
        <p:spPr>
          <a:xfrm>
            <a:off x="7728104" y="3760920"/>
            <a:ext cx="0" cy="113998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7F6CE1C9-1323-4A26-92D0-8927E51136CF}"/>
              </a:ext>
            </a:extLst>
          </p:cNvPr>
          <p:cNvCxnSpPr>
            <a:cxnSpLocks/>
            <a:stCxn id="25" idx="1"/>
            <a:endCxn id="33" idx="3"/>
          </p:cNvCxnSpPr>
          <p:nvPr/>
        </p:nvCxnSpPr>
        <p:spPr>
          <a:xfrm flipH="1" flipV="1">
            <a:off x="4123325" y="5839457"/>
            <a:ext cx="1934504" cy="945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図 32">
            <a:extLst>
              <a:ext uri="{FF2B5EF4-FFF2-40B4-BE49-F238E27FC236}">
                <a16:creationId xmlns:a16="http://schemas.microsoft.com/office/drawing/2014/main" id="{372B8971-4269-48CE-BECD-211B4E6C2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776" y="4900905"/>
            <a:ext cx="3340549" cy="1877104"/>
          </a:xfrm>
          <a:prstGeom prst="rect">
            <a:avLst/>
          </a:prstGeom>
        </p:spPr>
      </p:pic>
      <p:sp>
        <p:nvSpPr>
          <p:cNvPr id="37" name="テキスト ボックス 36">
            <a:extLst>
              <a:ext uri="{FF2B5EF4-FFF2-40B4-BE49-F238E27FC236}">
                <a16:creationId xmlns:a16="http://schemas.microsoft.com/office/drawing/2014/main" id="{602841EA-0128-48F2-BCD9-4560B1BC5C9F}"/>
              </a:ext>
            </a:extLst>
          </p:cNvPr>
          <p:cNvSpPr txBox="1"/>
          <p:nvPr/>
        </p:nvSpPr>
        <p:spPr>
          <a:xfrm>
            <a:off x="7829707" y="413085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出発</a:t>
            </a:r>
          </a:p>
        </p:txBody>
      </p:sp>
      <p:sp>
        <p:nvSpPr>
          <p:cNvPr id="38" name="テキスト ボックス 37">
            <a:extLst>
              <a:ext uri="{FF2B5EF4-FFF2-40B4-BE49-F238E27FC236}">
                <a16:creationId xmlns:a16="http://schemas.microsoft.com/office/drawing/2014/main" id="{995C9D90-A256-42F4-B158-606A1091943E}"/>
              </a:ext>
            </a:extLst>
          </p:cNvPr>
          <p:cNvSpPr txBox="1"/>
          <p:nvPr/>
        </p:nvSpPr>
        <p:spPr>
          <a:xfrm>
            <a:off x="4485283" y="6028225"/>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討伐</a:t>
            </a:r>
          </a:p>
        </p:txBody>
      </p:sp>
      <p:cxnSp>
        <p:nvCxnSpPr>
          <p:cNvPr id="39" name="直線矢印コネクタ 38">
            <a:extLst>
              <a:ext uri="{FF2B5EF4-FFF2-40B4-BE49-F238E27FC236}">
                <a16:creationId xmlns:a16="http://schemas.microsoft.com/office/drawing/2014/main" id="{8E9728F3-8E8A-4E54-8E52-09488E5CE0C9}"/>
              </a:ext>
            </a:extLst>
          </p:cNvPr>
          <p:cNvCxnSpPr>
            <a:cxnSpLocks/>
            <a:stCxn id="33" idx="0"/>
            <a:endCxn id="11" idx="2"/>
          </p:cNvCxnSpPr>
          <p:nvPr/>
        </p:nvCxnSpPr>
        <p:spPr>
          <a:xfrm flipH="1" flipV="1">
            <a:off x="2453050" y="3779837"/>
            <a:ext cx="1" cy="112106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58B81A79-F0EE-43EA-8F75-5BE57D623E2D}"/>
              </a:ext>
            </a:extLst>
          </p:cNvPr>
          <p:cNvSpPr txBox="1"/>
          <p:nvPr/>
        </p:nvSpPr>
        <p:spPr>
          <a:xfrm>
            <a:off x="2554653" y="419142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帰還</a:t>
            </a:r>
          </a:p>
        </p:txBody>
      </p:sp>
    </p:spTree>
    <p:extLst>
      <p:ext uri="{BB962C8B-B14F-4D97-AF65-F5344CB8AC3E}">
        <p14:creationId xmlns:p14="http://schemas.microsoft.com/office/powerpoint/2010/main" val="120662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39337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プレイヤーの状態制御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467" y="4633294"/>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1201467" y="4110471"/>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935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プレイヤーの状態制御</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内部クラス</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4313"/>
            <a:ext cx="9767354" cy="1815882"/>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tx2"/>
                </a:solidFill>
                <a:latin typeface="メイリオ" panose="020B0604030504040204" pitchFamily="50" charset="-128"/>
                <a:ea typeface="メイリオ" panose="020B0604030504040204" pitchFamily="50" charset="-128"/>
              </a:rPr>
              <a:t>メリット</a:t>
            </a:r>
            <a:r>
              <a:rPr kumimoji="1" lang="ja-JP" altLang="en-US" sz="2400" dirty="0">
                <a:solidFill>
                  <a:schemeClr val="bg2">
                    <a:lumMod val="75000"/>
                  </a:schemeClr>
                </a:solidFill>
                <a:latin typeface="メイリオ" panose="020B0604030504040204" pitchFamily="50" charset="-128"/>
                <a:ea typeface="メイリオ" panose="020B0604030504040204" pitchFamily="50" charset="-128"/>
              </a:rPr>
              <a:t>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フィールドにある変数や関数を各状態クラスのみに呼び出すことができ、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その他のクラスに必要のない変数や関数を呼び出すことを防ぐことが出来た。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そのため状態制御関係のバグの発生率を抑えることが出来た。</a:t>
            </a:r>
            <a:endParaRPr kumimoji="1" lang="en-US" altLang="ja-JP" sz="2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05132DA-F772-429F-93F9-C1037973CEC9}"/>
              </a:ext>
            </a:extLst>
          </p:cNvPr>
          <p:cNvSpPr txBox="1"/>
          <p:nvPr/>
        </p:nvSpPr>
        <p:spPr>
          <a:xfrm>
            <a:off x="686889" y="4731793"/>
            <a:ext cx="9161482" cy="769441"/>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7C80"/>
                </a:solidFill>
                <a:latin typeface="メイリオ" panose="020B0604030504040204" pitchFamily="50" charset="-128"/>
                <a:ea typeface="メイリオ" panose="020B0604030504040204" pitchFamily="50" charset="-128"/>
              </a:rPr>
              <a:t>デメリット</a:t>
            </a:r>
            <a:endParaRPr kumimoji="1" lang="en-US" altLang="ja-JP" sz="2400" dirty="0">
              <a:solidFill>
                <a:srgbClr val="FF7C8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コードの肥大化がおこり、可読性の低下と制作効率を損なうことになった。</a:t>
            </a:r>
          </a:p>
        </p:txBody>
      </p:sp>
      <p:pic>
        <p:nvPicPr>
          <p:cNvPr id="6" name="グラフィックス 5" descr="ドキュメント 単色塗りつぶし">
            <a:extLst>
              <a:ext uri="{FF2B5EF4-FFF2-40B4-BE49-F238E27FC236}">
                <a16:creationId xmlns:a16="http://schemas.microsoft.com/office/drawing/2014/main" id="{5CA5F457-A75C-4DCC-AD2B-3F2964247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122" y="5630246"/>
            <a:ext cx="1584012" cy="1584012"/>
          </a:xfrm>
          <a:prstGeom prst="rect">
            <a:avLst/>
          </a:prstGeom>
        </p:spPr>
      </p:pic>
      <p:sp>
        <p:nvSpPr>
          <p:cNvPr id="7" name="正方形/長方形 6">
            <a:extLst>
              <a:ext uri="{FF2B5EF4-FFF2-40B4-BE49-F238E27FC236}">
                <a16:creationId xmlns:a16="http://schemas.microsoft.com/office/drawing/2014/main" id="{4DD7657D-A7AF-4076-B5A6-F0A1A1E81745}"/>
              </a:ext>
            </a:extLst>
          </p:cNvPr>
          <p:cNvSpPr/>
          <p:nvPr/>
        </p:nvSpPr>
        <p:spPr>
          <a:xfrm>
            <a:off x="1489435" y="6422252"/>
            <a:ext cx="5835687" cy="395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Player</a:t>
            </a:r>
            <a:endParaRPr kumimoji="1" lang="ja-JP" altLang="en-US" dirty="0"/>
          </a:p>
        </p:txBody>
      </p:sp>
      <p:sp>
        <p:nvSpPr>
          <p:cNvPr id="8" name="正方形/長方形 7">
            <a:extLst>
              <a:ext uri="{FF2B5EF4-FFF2-40B4-BE49-F238E27FC236}">
                <a16:creationId xmlns:a16="http://schemas.microsoft.com/office/drawing/2014/main" id="{5B7F7DA4-A305-492E-9BB5-0B90B74CAB81}"/>
              </a:ext>
            </a:extLst>
          </p:cNvPr>
          <p:cNvSpPr/>
          <p:nvPr/>
        </p:nvSpPr>
        <p:spPr>
          <a:xfrm>
            <a:off x="1489435" y="6838202"/>
            <a:ext cx="980388" cy="308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Idle</a:t>
            </a:r>
          </a:p>
        </p:txBody>
      </p:sp>
      <p:sp>
        <p:nvSpPr>
          <p:cNvPr id="14" name="正方形/長方形 13">
            <a:extLst>
              <a:ext uri="{FF2B5EF4-FFF2-40B4-BE49-F238E27FC236}">
                <a16:creationId xmlns:a16="http://schemas.microsoft.com/office/drawing/2014/main" id="{EF24D6C3-BA41-4149-9849-AE70BB04F818}"/>
              </a:ext>
            </a:extLst>
          </p:cNvPr>
          <p:cNvSpPr/>
          <p:nvPr/>
        </p:nvSpPr>
        <p:spPr>
          <a:xfrm>
            <a:off x="2479250" y="6836878"/>
            <a:ext cx="980388" cy="30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Run</a:t>
            </a:r>
          </a:p>
        </p:txBody>
      </p:sp>
      <p:sp>
        <p:nvSpPr>
          <p:cNvPr id="15" name="正方形/長方形 14">
            <a:extLst>
              <a:ext uri="{FF2B5EF4-FFF2-40B4-BE49-F238E27FC236}">
                <a16:creationId xmlns:a16="http://schemas.microsoft.com/office/drawing/2014/main" id="{A63BA6F0-4E73-4110-A0FA-80E9571862D3}"/>
              </a:ext>
            </a:extLst>
          </p:cNvPr>
          <p:cNvSpPr/>
          <p:nvPr/>
        </p:nvSpPr>
        <p:spPr>
          <a:xfrm>
            <a:off x="3469066" y="6836878"/>
            <a:ext cx="980388" cy="3086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Attack</a:t>
            </a:r>
          </a:p>
        </p:txBody>
      </p:sp>
      <p:sp>
        <p:nvSpPr>
          <p:cNvPr id="16" name="正方形/長方形 15">
            <a:extLst>
              <a:ext uri="{FF2B5EF4-FFF2-40B4-BE49-F238E27FC236}">
                <a16:creationId xmlns:a16="http://schemas.microsoft.com/office/drawing/2014/main" id="{6370DF64-DB02-490A-BB2C-CECE313DB4CC}"/>
              </a:ext>
            </a:extLst>
          </p:cNvPr>
          <p:cNvSpPr/>
          <p:nvPr/>
        </p:nvSpPr>
        <p:spPr>
          <a:xfrm>
            <a:off x="4458886" y="6833540"/>
            <a:ext cx="980388" cy="3086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Avoid</a:t>
            </a:r>
          </a:p>
        </p:txBody>
      </p:sp>
      <p:sp>
        <p:nvSpPr>
          <p:cNvPr id="17" name="正方形/長方形 16">
            <a:extLst>
              <a:ext uri="{FF2B5EF4-FFF2-40B4-BE49-F238E27FC236}">
                <a16:creationId xmlns:a16="http://schemas.microsoft.com/office/drawing/2014/main" id="{39901D05-AC24-4450-8E82-8F68A89382F4}"/>
              </a:ext>
            </a:extLst>
          </p:cNvPr>
          <p:cNvSpPr/>
          <p:nvPr/>
        </p:nvSpPr>
        <p:spPr>
          <a:xfrm>
            <a:off x="5448700" y="6833540"/>
            <a:ext cx="1876421" cy="30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t>…</a:t>
            </a:r>
            <a:r>
              <a:rPr kumimoji="1" lang="en-US" altLang="ja-JP" dirty="0" err="1"/>
              <a:t>etc</a:t>
            </a:r>
            <a:endParaRPr kumimoji="1" lang="en-US" altLang="ja-JP" dirty="0"/>
          </a:p>
        </p:txBody>
      </p:sp>
      <p:sp>
        <p:nvSpPr>
          <p:cNvPr id="9" name="テキスト ボックス 8">
            <a:extLst>
              <a:ext uri="{FF2B5EF4-FFF2-40B4-BE49-F238E27FC236}">
                <a16:creationId xmlns:a16="http://schemas.microsoft.com/office/drawing/2014/main" id="{E39A9196-B7B4-48AF-A041-2114EE726E49}"/>
              </a:ext>
            </a:extLst>
          </p:cNvPr>
          <p:cNvSpPr txBox="1"/>
          <p:nvPr/>
        </p:nvSpPr>
        <p:spPr>
          <a:xfrm rot="20439416">
            <a:off x="1059396" y="5805974"/>
            <a:ext cx="1124026" cy="369332"/>
          </a:xfrm>
          <a:prstGeom prst="rect">
            <a:avLst/>
          </a:prstGeom>
          <a:noFill/>
        </p:spPr>
        <p:txBody>
          <a:bodyPr wrap="none" rtlCol="0">
            <a:spAutoFit/>
          </a:bodyPr>
          <a:lstStyle/>
          <a:p>
            <a:r>
              <a:rPr kumimoji="1" lang="ja-JP" altLang="en-US" dirty="0"/>
              <a:t>ｷﾞｭｳｷﾞｭｳ</a:t>
            </a:r>
          </a:p>
        </p:txBody>
      </p:sp>
      <p:sp>
        <p:nvSpPr>
          <p:cNvPr id="19" name="テキスト ボックス 18">
            <a:extLst>
              <a:ext uri="{FF2B5EF4-FFF2-40B4-BE49-F238E27FC236}">
                <a16:creationId xmlns:a16="http://schemas.microsoft.com/office/drawing/2014/main" id="{9BFB43F0-18B6-4CA0-909C-776F2E70DDE2}"/>
              </a:ext>
            </a:extLst>
          </p:cNvPr>
          <p:cNvSpPr txBox="1"/>
          <p:nvPr/>
        </p:nvSpPr>
        <p:spPr>
          <a:xfrm rot="548320">
            <a:off x="6278736" y="5805973"/>
            <a:ext cx="764953" cy="369332"/>
          </a:xfrm>
          <a:prstGeom prst="rect">
            <a:avLst/>
          </a:prstGeom>
          <a:noFill/>
        </p:spPr>
        <p:txBody>
          <a:bodyPr wrap="none" rtlCol="0">
            <a:spAutoFit/>
          </a:bodyPr>
          <a:lstStyle/>
          <a:p>
            <a:r>
              <a:rPr kumimoji="1" lang="ja-JP" altLang="en-US" dirty="0"/>
              <a:t>ｷﾂｷﾂ</a:t>
            </a:r>
          </a:p>
        </p:txBody>
      </p:sp>
      <p:sp>
        <p:nvSpPr>
          <p:cNvPr id="10" name="テキスト ボックス 9">
            <a:extLst>
              <a:ext uri="{FF2B5EF4-FFF2-40B4-BE49-F238E27FC236}">
                <a16:creationId xmlns:a16="http://schemas.microsoft.com/office/drawing/2014/main" id="{44292BF1-1709-48A4-8039-E09FA50E18C9}"/>
              </a:ext>
            </a:extLst>
          </p:cNvPr>
          <p:cNvSpPr txBox="1"/>
          <p:nvPr/>
        </p:nvSpPr>
        <p:spPr>
          <a:xfrm>
            <a:off x="1029954" y="3751873"/>
            <a:ext cx="2064091" cy="584775"/>
          </a:xfrm>
          <a:prstGeom prst="rect">
            <a:avLst/>
          </a:prstGeom>
          <a:noFill/>
        </p:spPr>
        <p:txBody>
          <a:bodyPr wrap="none" rtlCol="0">
            <a:spAutoFit/>
          </a:bodyPr>
          <a:lstStyle/>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public class</a:t>
            </a:r>
            <a:r>
              <a:rPr kumimoji="1" lang="en-US" altLang="ja-JP" sz="1600" dirty="0">
                <a:latin typeface="メイリオ" panose="020B0604030504040204" pitchFamily="50" charset="-128"/>
                <a:ea typeface="メイリオ" panose="020B0604030504040204" pitchFamily="50" charset="-128"/>
              </a:rPr>
              <a:t> </a:t>
            </a:r>
            <a:r>
              <a:rPr kumimoji="1" lang="en-US" altLang="ja-JP" sz="1600" dirty="0">
                <a:solidFill>
                  <a:schemeClr val="accent1"/>
                </a:solidFill>
                <a:latin typeface="メイリオ" panose="020B0604030504040204" pitchFamily="50" charset="-128"/>
                <a:ea typeface="メイリオ" panose="020B0604030504040204" pitchFamily="50" charset="-128"/>
              </a:rPr>
              <a:t>Player</a:t>
            </a:r>
          </a:p>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private int</a:t>
            </a:r>
            <a:r>
              <a:rPr kumimoji="1" lang="en-US" altLang="ja-JP" sz="1600" dirty="0">
                <a:latin typeface="メイリオ" panose="020B0604030504040204" pitchFamily="50" charset="-128"/>
                <a:ea typeface="メイリオ" panose="020B0604030504040204" pitchFamily="50" charset="-128"/>
              </a:rPr>
              <a:t> Attack;</a:t>
            </a:r>
          </a:p>
        </p:txBody>
      </p:sp>
      <p:sp>
        <p:nvSpPr>
          <p:cNvPr id="24" name="テキスト ボックス 23">
            <a:extLst>
              <a:ext uri="{FF2B5EF4-FFF2-40B4-BE49-F238E27FC236}">
                <a16:creationId xmlns:a16="http://schemas.microsoft.com/office/drawing/2014/main" id="{0FF8508D-6446-4870-BE3D-976C6F56A41F}"/>
              </a:ext>
            </a:extLst>
          </p:cNvPr>
          <p:cNvSpPr txBox="1"/>
          <p:nvPr/>
        </p:nvSpPr>
        <p:spPr>
          <a:xfrm>
            <a:off x="4064658" y="3160367"/>
            <a:ext cx="2051459" cy="738664"/>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
            </a:r>
            <a:r>
              <a:rPr kumimoji="1" lang="en-US" altLang="ja-JP" sz="1400" dirty="0">
                <a:solidFill>
                  <a:schemeClr val="accent1"/>
                </a:solidFill>
                <a:latin typeface="メイリオ" panose="020B0604030504040204" pitchFamily="50" charset="-128"/>
                <a:ea typeface="メイリオ" panose="020B0604030504040204" pitchFamily="50" charset="-128"/>
              </a:rPr>
              <a:t>Player</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Attack</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25" name="テキスト ボックス 24">
            <a:extLst>
              <a:ext uri="{FF2B5EF4-FFF2-40B4-BE49-F238E27FC236}">
                <a16:creationId xmlns:a16="http://schemas.microsoft.com/office/drawing/2014/main" id="{141E638F-4B6B-4FA1-A673-4C1967E3E87F}"/>
              </a:ext>
            </a:extLst>
          </p:cNvPr>
          <p:cNvSpPr txBox="1"/>
          <p:nvPr/>
        </p:nvSpPr>
        <p:spPr>
          <a:xfrm>
            <a:off x="4064658" y="4101202"/>
            <a:ext cx="2051459" cy="523220"/>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 </a:t>
            </a:r>
            <a:r>
              <a:rPr kumimoji="1" lang="en-US" altLang="ja-JP" sz="1400" dirty="0">
                <a:solidFill>
                  <a:schemeClr val="accent1"/>
                </a:solidFill>
                <a:latin typeface="メイリオ" panose="020B0604030504040204" pitchFamily="50" charset="-128"/>
                <a:ea typeface="メイリオ" panose="020B0604030504040204" pitchFamily="50" charset="-128"/>
              </a:rPr>
              <a:t>Scene</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11" name="正方形/長方形 10">
            <a:extLst>
              <a:ext uri="{FF2B5EF4-FFF2-40B4-BE49-F238E27FC236}">
                <a16:creationId xmlns:a16="http://schemas.microsoft.com/office/drawing/2014/main" id="{8350A886-11E3-4A5C-A018-887043AF570D}"/>
              </a:ext>
            </a:extLst>
          </p:cNvPr>
          <p:cNvSpPr/>
          <p:nvPr/>
        </p:nvSpPr>
        <p:spPr>
          <a:xfrm>
            <a:off x="1029954" y="3649752"/>
            <a:ext cx="1977197" cy="7694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D98D2BCC-3FC4-466B-AF95-9D4FA3D83AD1}"/>
              </a:ext>
            </a:extLst>
          </p:cNvPr>
          <p:cNvSpPr/>
          <p:nvPr/>
        </p:nvSpPr>
        <p:spPr>
          <a:xfrm>
            <a:off x="4064658" y="4038166"/>
            <a:ext cx="2064091" cy="61135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E425C31-F686-45EE-A5DF-3E8B1101A951}"/>
              </a:ext>
            </a:extLst>
          </p:cNvPr>
          <p:cNvSpPr/>
          <p:nvPr/>
        </p:nvSpPr>
        <p:spPr>
          <a:xfrm>
            <a:off x="4064657" y="3176925"/>
            <a:ext cx="2064091" cy="68116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E604DD2A-0928-43BC-8CD4-7D9912EBE3FB}"/>
              </a:ext>
            </a:extLst>
          </p:cNvPr>
          <p:cNvCxnSpPr>
            <a:cxnSpLocks/>
            <a:stCxn id="11" idx="3"/>
            <a:endCxn id="28" idx="1"/>
          </p:cNvCxnSpPr>
          <p:nvPr/>
        </p:nvCxnSpPr>
        <p:spPr>
          <a:xfrm flipV="1">
            <a:off x="3007151" y="3517508"/>
            <a:ext cx="1057506" cy="51696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コネクタ: カギ線 21">
            <a:extLst>
              <a:ext uri="{FF2B5EF4-FFF2-40B4-BE49-F238E27FC236}">
                <a16:creationId xmlns:a16="http://schemas.microsoft.com/office/drawing/2014/main" id="{AF5D7877-69CB-2F1A-78CF-F9AE41FA2FDC}"/>
              </a:ext>
            </a:extLst>
          </p:cNvPr>
          <p:cNvCxnSpPr>
            <a:cxnSpLocks/>
            <a:stCxn id="11" idx="3"/>
            <a:endCxn id="27" idx="1"/>
          </p:cNvCxnSpPr>
          <p:nvPr/>
        </p:nvCxnSpPr>
        <p:spPr>
          <a:xfrm>
            <a:off x="3007151" y="4034473"/>
            <a:ext cx="1057507" cy="309369"/>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9" name="乗算記号 28">
            <a:extLst>
              <a:ext uri="{FF2B5EF4-FFF2-40B4-BE49-F238E27FC236}">
                <a16:creationId xmlns:a16="http://schemas.microsoft.com/office/drawing/2014/main" id="{5D5B35FE-7A9E-6CF0-2355-4D26C802C48F}"/>
              </a:ext>
            </a:extLst>
          </p:cNvPr>
          <p:cNvSpPr/>
          <p:nvPr/>
        </p:nvSpPr>
        <p:spPr>
          <a:xfrm>
            <a:off x="3547848" y="4129048"/>
            <a:ext cx="429916" cy="447706"/>
          </a:xfrm>
          <a:prstGeom prst="mathMultiply">
            <a:avLst>
              <a:gd name="adj1" fmla="val 441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010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66382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プレイヤーの状態制御</a:t>
            </a:r>
            <a:r>
              <a:rPr kumimoji="1" lang="en-US" altLang="ja-JP" sz="2400" dirty="0">
                <a:latin typeface="メイリオ" panose="020B0604030504040204" pitchFamily="50" charset="-128"/>
                <a:ea typeface="メイリオ" panose="020B0604030504040204" pitchFamily="50" charset="-128"/>
              </a:rPr>
              <a:t>(partial class)</a:t>
            </a:r>
            <a:endParaRPr kumimoji="1" lang="ja-JP" altLang="en-US" sz="4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686889" y="1231823"/>
            <a:ext cx="8392041"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コードの肥大化を抑える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を使うことで各状態クラスを別々の</a:t>
            </a:r>
            <a:r>
              <a:rPr kumimoji="1" lang="en-US" altLang="ja-JP" sz="2000" dirty="0">
                <a:latin typeface="メイリオ" panose="020B0604030504040204" pitchFamily="50" charset="-128"/>
                <a:ea typeface="メイリオ" panose="020B0604030504040204" pitchFamily="50" charset="-128"/>
              </a:rPr>
              <a:t>cs</a:t>
            </a:r>
            <a:r>
              <a:rPr kumimoji="1" lang="ja-JP" altLang="en-US" sz="2000" dirty="0">
                <a:latin typeface="メイリオ" panose="020B0604030504040204" pitchFamily="50" charset="-128"/>
                <a:ea typeface="メイリオ" panose="020B0604030504040204" pitchFamily="50" charset="-128"/>
              </a:rPr>
              <a:t>ファイルに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分けることに成功した。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そのため、前述で説明した内部クラスにした</a:t>
            </a:r>
            <a:r>
              <a:rPr kumimoji="1" lang="ja-JP" altLang="en-US" sz="2000" dirty="0">
                <a:solidFill>
                  <a:srgbClr val="FF7C80"/>
                </a:solidFill>
                <a:latin typeface="メイリオ" panose="020B0604030504040204" pitchFamily="50" charset="-128"/>
                <a:ea typeface="メイリオ" panose="020B0604030504040204" pitchFamily="50" charset="-128"/>
              </a:rPr>
              <a:t>デメリット</a:t>
            </a:r>
            <a:r>
              <a:rPr kumimoji="1" lang="ja-JP" altLang="en-US" sz="2000" dirty="0">
                <a:latin typeface="メイリオ" panose="020B0604030504040204" pitchFamily="50" charset="-128"/>
                <a:ea typeface="メイリオ" panose="020B0604030504040204" pitchFamily="50" charset="-128"/>
              </a:rPr>
              <a:t>を解消できた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可読性の向上や制作の効率にもつながった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テキスト&#10;&#10;自動的に生成された説明">
            <a:extLst>
              <a:ext uri="{FF2B5EF4-FFF2-40B4-BE49-F238E27FC236}">
                <a16:creationId xmlns:a16="http://schemas.microsoft.com/office/drawing/2014/main" id="{1C04C9F5-136F-7653-0A6A-F0599BDC7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342" y="3562553"/>
            <a:ext cx="4498476" cy="2576463"/>
          </a:xfrm>
          <a:prstGeom prst="rect">
            <a:avLst/>
          </a:prstGeom>
        </p:spPr>
      </p:pic>
      <p:pic>
        <p:nvPicPr>
          <p:cNvPr id="7" name="図 6" descr="テキスト&#10;&#10;自動的に生成された説明">
            <a:extLst>
              <a:ext uri="{FF2B5EF4-FFF2-40B4-BE49-F238E27FC236}">
                <a16:creationId xmlns:a16="http://schemas.microsoft.com/office/drawing/2014/main" id="{984D0159-2D7E-670A-CB7C-0F2FB690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89" y="3562552"/>
            <a:ext cx="4498476" cy="2576463"/>
          </a:xfrm>
          <a:prstGeom prst="rect">
            <a:avLst/>
          </a:prstGeom>
        </p:spPr>
      </p:pic>
      <p:sp>
        <p:nvSpPr>
          <p:cNvPr id="8" name="テキスト ボックス 7">
            <a:extLst>
              <a:ext uri="{FF2B5EF4-FFF2-40B4-BE49-F238E27FC236}">
                <a16:creationId xmlns:a16="http://schemas.microsoft.com/office/drawing/2014/main" id="{8DB6E326-6667-7E65-BFCB-42EB117698C8}"/>
              </a:ext>
            </a:extLst>
          </p:cNvPr>
          <p:cNvSpPr txBox="1"/>
          <p:nvPr/>
        </p:nvSpPr>
        <p:spPr>
          <a:xfrm>
            <a:off x="5427342" y="3185811"/>
            <a:ext cx="150913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StateIdle.cs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F1F379-84AC-B3D8-FEC1-D1D462CAD066}"/>
              </a:ext>
            </a:extLst>
          </p:cNvPr>
          <p:cNvSpPr txBox="1"/>
          <p:nvPr/>
        </p:nvSpPr>
        <p:spPr>
          <a:xfrm>
            <a:off x="686889" y="3185811"/>
            <a:ext cx="115057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Player.cs</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930529F-9E5D-9909-F62E-546AA8A86CE4}"/>
              </a:ext>
            </a:extLst>
          </p:cNvPr>
          <p:cNvSpPr txBox="1"/>
          <p:nvPr/>
        </p:nvSpPr>
        <p:spPr>
          <a:xfrm>
            <a:off x="1404394" y="6566162"/>
            <a:ext cx="7561942"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Player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276355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D552E9A-9473-4045-863F-D9607C5F30B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簡易クラス図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プレイヤー状態制御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250CA0F-4812-45B7-A71A-5AA12C84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292" y="1224414"/>
            <a:ext cx="8093228" cy="5818733"/>
          </a:xfrm>
          <a:prstGeom prst="rect">
            <a:avLst/>
          </a:prstGeom>
        </p:spPr>
      </p:pic>
    </p:spTree>
    <p:extLst>
      <p:ext uri="{BB962C8B-B14F-4D97-AF65-F5344CB8AC3E}">
        <p14:creationId xmlns:p14="http://schemas.microsoft.com/office/powerpoint/2010/main" val="35877097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TM04033921[[fn=ダマスク]]</Template>
  <TotalTime>2078</TotalTime>
  <Words>1220</Words>
  <Application>Microsoft Office PowerPoint</Application>
  <PresentationFormat>ユーザー設定</PresentationFormat>
  <Paragraphs>209</Paragraphs>
  <Slides>21</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21</vt:i4>
      </vt:variant>
    </vt:vector>
  </HeadingPairs>
  <TitlesOfParts>
    <vt:vector size="26" baseType="lpstr">
      <vt:lpstr>メイリオ</vt:lpstr>
      <vt:lpstr>Arial</vt:lpstr>
      <vt:lpstr>Bookman Old Style</vt:lpstr>
      <vt:lpstr>Rockwell</vt:lpstr>
      <vt:lpstr>Damask</vt:lpstr>
      <vt:lpstr>Portfolio</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93</cp:revision>
  <dcterms:created xsi:type="dcterms:W3CDTF">2023-10-16T06:27:47Z</dcterms:created>
  <dcterms:modified xsi:type="dcterms:W3CDTF">2024-02-15T09:04:31Z</dcterms:modified>
</cp:coreProperties>
</file>